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7"/>
  </p:notesMasterIdLst>
  <p:sldIdLst>
    <p:sldId id="256" r:id="rId2"/>
    <p:sldId id="257" r:id="rId3"/>
    <p:sldId id="258" r:id="rId4"/>
    <p:sldId id="267" r:id="rId5"/>
    <p:sldId id="268" r:id="rId6"/>
    <p:sldId id="259" r:id="rId7"/>
    <p:sldId id="269" r:id="rId8"/>
    <p:sldId id="271" r:id="rId9"/>
    <p:sldId id="270" r:id="rId10"/>
    <p:sldId id="272" r:id="rId11"/>
    <p:sldId id="273" r:id="rId12"/>
    <p:sldId id="274" r:id="rId13"/>
    <p:sldId id="260" r:id="rId14"/>
    <p:sldId id="275" r:id="rId15"/>
    <p:sldId id="276" r:id="rId16"/>
    <p:sldId id="277" r:id="rId17"/>
    <p:sldId id="279" r:id="rId18"/>
    <p:sldId id="278" r:id="rId19"/>
    <p:sldId id="280" r:id="rId20"/>
    <p:sldId id="282" r:id="rId21"/>
    <p:sldId id="284" r:id="rId22"/>
    <p:sldId id="287" r:id="rId23"/>
    <p:sldId id="286" r:id="rId24"/>
    <p:sldId id="288" r:id="rId25"/>
    <p:sldId id="289" r:id="rId26"/>
    <p:sldId id="290" r:id="rId27"/>
    <p:sldId id="298" r:id="rId28"/>
    <p:sldId id="291" r:id="rId29"/>
    <p:sldId id="292" r:id="rId30"/>
    <p:sldId id="294" r:id="rId31"/>
    <p:sldId id="293" r:id="rId32"/>
    <p:sldId id="295" r:id="rId33"/>
    <p:sldId id="296" r:id="rId34"/>
    <p:sldId id="297" r:id="rId35"/>
    <p:sldId id="30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/>
    <p:restoredTop sz="94712"/>
  </p:normalViewPr>
  <p:slideViewPr>
    <p:cSldViewPr snapToGrid="0" snapToObjects="1">
      <p:cViewPr>
        <p:scale>
          <a:sx n="64" d="100"/>
          <a:sy n="64" d="100"/>
        </p:scale>
        <p:origin x="1560" y="8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85ACE-E873-E74F-8E2E-423AC375E795}" type="datetimeFigureOut">
              <a:rPr lang="en-MK" smtClean="0"/>
              <a:t>24.9.25</a:t>
            </a:fld>
            <a:endParaRPr lang="en-M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F3F39-D87E-824F-BF78-D651891B0F04}" type="slidenum">
              <a:rPr lang="en-MK" smtClean="0"/>
              <a:t>‹#›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58529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F3F39-D87E-824F-BF78-D651891B0F04}" type="slidenum">
              <a:rPr lang="en-MK" smtClean="0"/>
              <a:t>22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111147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B7203-9D91-E26A-6B83-CB53C31B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9F8F9-EF17-9B4B-A310-77B9345DD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D4368-EBDD-7F5E-CB31-7D72C5C8E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0AC59-94FB-9B61-E48B-5D0A37648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F3F39-D87E-824F-BF78-D651891B0F04}" type="slidenum">
              <a:rPr lang="en-MK" smtClean="0"/>
              <a:t>33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222635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83E9D-C545-F78B-220F-693A75071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1C838-3FBC-CB33-8FA9-36A29F9FA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8E21E-223D-9DEF-44D4-78FA05F43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8EFCA-C90F-B993-43F6-0D17AF856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F3F39-D87E-824F-BF78-D651891B0F04}" type="slidenum">
              <a:rPr lang="en-MK" smtClean="0"/>
              <a:t>34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11444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F3F39-D87E-824F-BF78-D651891B0F04}" type="slidenum">
              <a:rPr lang="en-MK" smtClean="0"/>
              <a:t>25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24081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7BDFC-9183-C00C-BFDA-AF982E7BE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693D8-BDE7-2F91-1865-8E447E77E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10722-3872-88B4-FE1A-D453D8F4D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73755-B9C5-13A6-8C30-274EC657F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F3F39-D87E-824F-BF78-D651891B0F04}" type="slidenum">
              <a:rPr lang="en-MK" smtClean="0"/>
              <a:t>26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29450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FCB1-562F-8378-E979-47C5E159B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B6077-A4D1-AD75-16CB-A0C730FF3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6CD6B3-8B9B-29E7-3BCD-60705979D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F847C-24BE-F793-6877-12842476D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F3F39-D87E-824F-BF78-D651891B0F04}" type="slidenum">
              <a:rPr lang="en-MK" smtClean="0"/>
              <a:t>27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66933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D5F75-1447-A519-01E9-562FC52B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D29B6-C87E-C6BE-E749-2B6CBAAEE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181E98-9495-B142-1760-5CE53905C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95D6-953F-676B-35C1-C727FD287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F3F39-D87E-824F-BF78-D651891B0F04}" type="slidenum">
              <a:rPr lang="en-MK" smtClean="0"/>
              <a:t>28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2074944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B389B-81E2-DB3D-7A7F-2CAEEE52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D3473C-3D59-9CD8-1223-C1D16659F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09358C-7609-55B1-5968-88D07058D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01704-6469-8C38-17F5-F85CA2B77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F3F39-D87E-824F-BF78-D651891B0F04}" type="slidenum">
              <a:rPr lang="en-MK" smtClean="0"/>
              <a:t>29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720528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45A16-F1D9-FD12-E614-5CE32709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8D5F8-162D-F07C-2082-5F2988DF8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DD98B-D3EF-31FD-DB53-CE1158428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B84B5-ED24-AF21-6ECC-B997BDBF3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F3F39-D87E-824F-BF78-D651891B0F04}" type="slidenum">
              <a:rPr lang="en-MK" smtClean="0"/>
              <a:t>30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771714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70157-DE6C-6728-3A34-E59053FD6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824EF-76D1-4708-27A9-D21A618A2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A24A3-AEB9-8C7E-5EF5-ACBA6CD66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D368-E735-7A5F-E20D-920FB58A9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F3F39-D87E-824F-BF78-D651891B0F04}" type="slidenum">
              <a:rPr lang="en-MK" smtClean="0"/>
              <a:t>31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981591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29CE7-D08B-544A-59B1-C1B81383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8387F-3E43-BF50-2FD8-BB9EDBF2B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A3E4C-F979-52E3-3889-67529EAA3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67BEF-970B-C2D1-46D3-EBA83ABAA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F3F39-D87E-824F-BF78-D651891B0F04}" type="slidenum">
              <a:rPr lang="en-MK" smtClean="0"/>
              <a:t>32</a:t>
            </a:fld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159709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82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9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67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70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23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79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17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72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1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6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3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2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9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5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56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1.jpeg"/><Relationship Id="rId3" Type="http://schemas.openxmlformats.org/officeDocument/2006/relationships/image" Target="../media/image14.jpeg"/><Relationship Id="rId7" Type="http://schemas.openxmlformats.org/officeDocument/2006/relationships/image" Target="../media/image19.jpeg"/><Relationship Id="rId12" Type="http://schemas.openxmlformats.org/officeDocument/2006/relationships/image" Target="../media/image1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13.jpeg"/><Relationship Id="rId5" Type="http://schemas.openxmlformats.org/officeDocument/2006/relationships/image" Target="../media/image11.jpeg"/><Relationship Id="rId10" Type="http://schemas.openxmlformats.org/officeDocument/2006/relationships/image" Target="../media/image20.jpeg"/><Relationship Id="rId4" Type="http://schemas.openxmlformats.org/officeDocument/2006/relationships/image" Target="../media/image18.jpeg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1.jpeg"/><Relationship Id="rId3" Type="http://schemas.openxmlformats.org/officeDocument/2006/relationships/image" Target="../media/image14.jpeg"/><Relationship Id="rId7" Type="http://schemas.openxmlformats.org/officeDocument/2006/relationships/image" Target="../media/image19.jpeg"/><Relationship Id="rId12" Type="http://schemas.openxmlformats.org/officeDocument/2006/relationships/image" Target="../media/image1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13.jpeg"/><Relationship Id="rId5" Type="http://schemas.openxmlformats.org/officeDocument/2006/relationships/image" Target="../media/image11.jpeg"/><Relationship Id="rId10" Type="http://schemas.openxmlformats.org/officeDocument/2006/relationships/image" Target="../media/image20.jpeg"/><Relationship Id="rId4" Type="http://schemas.openxmlformats.org/officeDocument/2006/relationships/image" Target="../media/image18.jpeg"/><Relationship Id="rId9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1.jpeg"/><Relationship Id="rId3" Type="http://schemas.openxmlformats.org/officeDocument/2006/relationships/image" Target="../media/image14.jpeg"/><Relationship Id="rId7" Type="http://schemas.openxmlformats.org/officeDocument/2006/relationships/image" Target="../media/image19.jpeg"/><Relationship Id="rId12" Type="http://schemas.openxmlformats.org/officeDocument/2006/relationships/image" Target="../media/image1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11" Type="http://schemas.openxmlformats.org/officeDocument/2006/relationships/image" Target="../media/image13.jpeg"/><Relationship Id="rId5" Type="http://schemas.openxmlformats.org/officeDocument/2006/relationships/image" Target="../media/image11.jpeg"/><Relationship Id="rId10" Type="http://schemas.openxmlformats.org/officeDocument/2006/relationships/image" Target="../media/image20.jpeg"/><Relationship Id="rId4" Type="http://schemas.openxmlformats.org/officeDocument/2006/relationships/image" Target="../media/image18.jpeg"/><Relationship Id="rId9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s://github.com/JanaBog/Galaxies_workshop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 descr="Milky way">
            <a:extLst>
              <a:ext uri="{FF2B5EF4-FFF2-40B4-BE49-F238E27FC236}">
                <a16:creationId xmlns:a16="http://schemas.microsoft.com/office/drawing/2014/main" id="{4CDD3C41-619A-386B-887B-860364778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9091" t="18391" b="613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646333" y="2032000"/>
            <a:ext cx="4513792" cy="2819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Analyzing Galaxies: Star Formation and Morphology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52E52-CF49-0DFC-3CFE-7C340C8B06CD}"/>
              </a:ext>
            </a:extLst>
          </p:cNvPr>
          <p:cNvSpPr txBox="1"/>
          <p:nvPr/>
        </p:nvSpPr>
        <p:spPr>
          <a:xfrm>
            <a:off x="211047" y="3482480"/>
            <a:ext cx="5417095" cy="2739211"/>
          </a:xfrm>
          <a:prstGeom prst="rect">
            <a:avLst/>
          </a:prstGeom>
          <a:solidFill>
            <a:schemeClr val="tx2">
              <a:alpha val="19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MK" sz="2800" dirty="0"/>
              <a:t>Jana Bogdanoska</a:t>
            </a:r>
          </a:p>
          <a:p>
            <a:r>
              <a:rPr lang="en-MK" sz="2400" dirty="0"/>
              <a:t>Assistant Professor of Astronomy and Astrophysics</a:t>
            </a:r>
          </a:p>
          <a:p>
            <a:r>
              <a:rPr lang="en-MK" sz="2400" dirty="0"/>
              <a:t>Ss Cyril and Methodius University in Skopje, N. Macedonia</a:t>
            </a:r>
          </a:p>
          <a:p>
            <a:endParaRPr lang="en-MK" sz="2400" dirty="0"/>
          </a:p>
          <a:p>
            <a:r>
              <a:rPr lang="en-MK" sz="2400" dirty="0"/>
              <a:t>janabogdanoska@pmf.ukim.mk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1D54B-3FE8-E9D8-1D60-8EBEA34E8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0CEF490B-AB51-1813-CBC0-44A8D8F9E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66" name="Group 6165">
            <a:extLst>
              <a:ext uri="{FF2B5EF4-FFF2-40B4-BE49-F238E27FC236}">
                <a16:creationId xmlns:a16="http://schemas.microsoft.com/office/drawing/2014/main" id="{286FE2E0-C3CC-6D87-70B3-FB5F0CC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6160" name="Rectangle 6159">
              <a:extLst>
                <a:ext uri="{FF2B5EF4-FFF2-40B4-BE49-F238E27FC236}">
                  <a16:creationId xmlns:a16="http://schemas.microsoft.com/office/drawing/2014/main" id="{8D3571F3-E4EF-5D7D-7FCC-4E7F6A0E5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1" name="Rectangle 6160">
              <a:extLst>
                <a:ext uri="{FF2B5EF4-FFF2-40B4-BE49-F238E27FC236}">
                  <a16:creationId xmlns:a16="http://schemas.microsoft.com/office/drawing/2014/main" id="{083DAA06-6EEB-428F-6663-E5237014A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245F7962-525C-622E-9427-FC68AF34F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6164" name="Rectangle 6163">
              <a:extLst>
                <a:ext uri="{FF2B5EF4-FFF2-40B4-BE49-F238E27FC236}">
                  <a16:creationId xmlns:a16="http://schemas.microsoft.com/office/drawing/2014/main" id="{CA070426-B3B4-AB3F-E1C7-A325E96B8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5" name="Rectangle 6164">
              <a:extLst>
                <a:ext uri="{FF2B5EF4-FFF2-40B4-BE49-F238E27FC236}">
                  <a16:creationId xmlns:a16="http://schemas.microsoft.com/office/drawing/2014/main" id="{876B4086-5FDE-D07E-01FB-E7392794E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67" name="Group 6166">
            <a:extLst>
              <a:ext uri="{FF2B5EF4-FFF2-40B4-BE49-F238E27FC236}">
                <a16:creationId xmlns:a16="http://schemas.microsoft.com/office/drawing/2014/main" id="{849C17BC-0551-BA37-3590-7EB551061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6168" name="Rectangle 6167">
              <a:extLst>
                <a:ext uri="{FF2B5EF4-FFF2-40B4-BE49-F238E27FC236}">
                  <a16:creationId xmlns:a16="http://schemas.microsoft.com/office/drawing/2014/main" id="{395D4D97-3AA0-7851-A712-4D3489392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9" name="Rectangle 6168">
              <a:extLst>
                <a:ext uri="{FF2B5EF4-FFF2-40B4-BE49-F238E27FC236}">
                  <a16:creationId xmlns:a16="http://schemas.microsoft.com/office/drawing/2014/main" id="{9AE42100-1F05-0915-4F1E-DB52255CF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94" name="Picture 2" descr="SDSS cutout #4 (objid 1237648704054493316)">
            <a:extLst>
              <a:ext uri="{FF2B5EF4-FFF2-40B4-BE49-F238E27FC236}">
                <a16:creationId xmlns:a16="http://schemas.microsoft.com/office/drawing/2014/main" id="{59458FB7-D82F-F36E-D083-1722A1E40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40" y="1652065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DSS cutout #5 (objid 1237648705123844289)">
            <a:extLst>
              <a:ext uri="{FF2B5EF4-FFF2-40B4-BE49-F238E27FC236}">
                <a16:creationId xmlns:a16="http://schemas.microsoft.com/office/drawing/2014/main" id="{71E0BD93-BB9A-CB61-71D5-3C3C7C32B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652065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DSS cutout #6 (objid 1237648703508840617)">
            <a:extLst>
              <a:ext uri="{FF2B5EF4-FFF2-40B4-BE49-F238E27FC236}">
                <a16:creationId xmlns:a16="http://schemas.microsoft.com/office/drawing/2014/main" id="{07597626-6807-7631-4FBF-92F395353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60" y="1652065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079F2-E40B-7A88-1F90-50BC2EA28478}"/>
              </a:ext>
            </a:extLst>
          </p:cNvPr>
          <p:cNvSpPr txBox="1"/>
          <p:nvPr/>
        </p:nvSpPr>
        <p:spPr>
          <a:xfrm>
            <a:off x="750863" y="4882437"/>
            <a:ext cx="30337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#4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1237648704054493316</a:t>
            </a:r>
            <a:endParaRPr lang="en-M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7A443-3DF7-4AE3-550E-A8298290BAA3}"/>
              </a:ext>
            </a:extLst>
          </p:cNvPr>
          <p:cNvSpPr txBox="1"/>
          <p:nvPr/>
        </p:nvSpPr>
        <p:spPr>
          <a:xfrm>
            <a:off x="4487332" y="4882437"/>
            <a:ext cx="30337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#5 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1237648705123844289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1130B-191D-DC35-1361-40F513CCCF5D}"/>
              </a:ext>
            </a:extLst>
          </p:cNvPr>
          <p:cNvSpPr txBox="1"/>
          <p:nvPr/>
        </p:nvSpPr>
        <p:spPr>
          <a:xfrm>
            <a:off x="8271991" y="4882437"/>
            <a:ext cx="30337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#6 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1237648703508840617</a:t>
            </a:r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128894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C7F84-80C0-23AD-F4D6-16BE56381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39221130-C8CB-547C-8FD4-8BCAE2B41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66" name="Group 6165">
            <a:extLst>
              <a:ext uri="{FF2B5EF4-FFF2-40B4-BE49-F238E27FC236}">
                <a16:creationId xmlns:a16="http://schemas.microsoft.com/office/drawing/2014/main" id="{4EEA03BC-9A9C-89DD-0E4C-53430C073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6160" name="Rectangle 6159">
              <a:extLst>
                <a:ext uri="{FF2B5EF4-FFF2-40B4-BE49-F238E27FC236}">
                  <a16:creationId xmlns:a16="http://schemas.microsoft.com/office/drawing/2014/main" id="{5017C3C9-83DA-5A31-87D8-1C87F33EC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1" name="Rectangle 6160">
              <a:extLst>
                <a:ext uri="{FF2B5EF4-FFF2-40B4-BE49-F238E27FC236}">
                  <a16:creationId xmlns:a16="http://schemas.microsoft.com/office/drawing/2014/main" id="{87300A60-6CA3-3514-FEC8-EF7FF505A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8B5AD2C6-9239-7FFF-E418-F436A27C3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6164" name="Rectangle 6163">
              <a:extLst>
                <a:ext uri="{FF2B5EF4-FFF2-40B4-BE49-F238E27FC236}">
                  <a16:creationId xmlns:a16="http://schemas.microsoft.com/office/drawing/2014/main" id="{211CC7D9-D7B3-3942-CEE2-B780CCBDA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5" name="Rectangle 6164">
              <a:extLst>
                <a:ext uri="{FF2B5EF4-FFF2-40B4-BE49-F238E27FC236}">
                  <a16:creationId xmlns:a16="http://schemas.microsoft.com/office/drawing/2014/main" id="{E7445AE2-A712-1A63-8E7D-5514A39F9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67" name="Group 6166">
            <a:extLst>
              <a:ext uri="{FF2B5EF4-FFF2-40B4-BE49-F238E27FC236}">
                <a16:creationId xmlns:a16="http://schemas.microsoft.com/office/drawing/2014/main" id="{701464A4-2028-79AA-813D-17725AAFD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6168" name="Rectangle 6167">
              <a:extLst>
                <a:ext uri="{FF2B5EF4-FFF2-40B4-BE49-F238E27FC236}">
                  <a16:creationId xmlns:a16="http://schemas.microsoft.com/office/drawing/2014/main" id="{3FEF3EB8-EECB-30F5-88E0-A5DDB616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9" name="Rectangle 6168">
              <a:extLst>
                <a:ext uri="{FF2B5EF4-FFF2-40B4-BE49-F238E27FC236}">
                  <a16:creationId xmlns:a16="http://schemas.microsoft.com/office/drawing/2014/main" id="{94178D82-E1A0-6D11-D492-3EC3CC320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42" name="Picture 2" descr="SDSS cutout #7 (objid 1237648702973870224)">
            <a:extLst>
              <a:ext uri="{FF2B5EF4-FFF2-40B4-BE49-F238E27FC236}">
                <a16:creationId xmlns:a16="http://schemas.microsoft.com/office/drawing/2014/main" id="{97832EBC-07F1-FD9B-9DCD-92A3C4316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40" y="1652065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DSS cutout #8 (objid 1237648704585007316)">
            <a:extLst>
              <a:ext uri="{FF2B5EF4-FFF2-40B4-BE49-F238E27FC236}">
                <a16:creationId xmlns:a16="http://schemas.microsoft.com/office/drawing/2014/main" id="{D9842424-2D28-D29E-A721-472248BC1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652065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SDSS cutout #9 (objid 1237648704054689846)">
            <a:extLst>
              <a:ext uri="{FF2B5EF4-FFF2-40B4-BE49-F238E27FC236}">
                <a16:creationId xmlns:a16="http://schemas.microsoft.com/office/drawing/2014/main" id="{6DFE5C97-5234-8F8E-BDCA-11A84FB9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60" y="1652065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EF718C-FE6B-66FA-9575-3E9A0C5665F5}"/>
              </a:ext>
            </a:extLst>
          </p:cNvPr>
          <p:cNvSpPr txBox="1"/>
          <p:nvPr/>
        </p:nvSpPr>
        <p:spPr>
          <a:xfrm>
            <a:off x="750863" y="4882437"/>
            <a:ext cx="30337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#7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1237648702973870224</a:t>
            </a:r>
            <a:endParaRPr lang="en-M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DB5DE-F6BF-DF68-4E54-5C0FE02DAE2F}"/>
              </a:ext>
            </a:extLst>
          </p:cNvPr>
          <p:cNvSpPr txBox="1"/>
          <p:nvPr/>
        </p:nvSpPr>
        <p:spPr>
          <a:xfrm>
            <a:off x="4487332" y="4882437"/>
            <a:ext cx="30337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#8 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1237648704585007316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7592D-B5CB-97B6-C133-2912E4BC72C1}"/>
              </a:ext>
            </a:extLst>
          </p:cNvPr>
          <p:cNvSpPr txBox="1"/>
          <p:nvPr/>
        </p:nvSpPr>
        <p:spPr>
          <a:xfrm>
            <a:off x="8271991" y="4882437"/>
            <a:ext cx="30337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#9 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1237648704054689846</a:t>
            </a:r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2753494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879ADD-FB1E-C7DE-8B4C-394CCCBFE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970B8A3B-CB4D-96ED-A98E-6D8229B60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66" name="Group 6165">
            <a:extLst>
              <a:ext uri="{FF2B5EF4-FFF2-40B4-BE49-F238E27FC236}">
                <a16:creationId xmlns:a16="http://schemas.microsoft.com/office/drawing/2014/main" id="{C9CA0486-9C5E-F089-1DC6-F3F132344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6160" name="Rectangle 6159">
              <a:extLst>
                <a:ext uri="{FF2B5EF4-FFF2-40B4-BE49-F238E27FC236}">
                  <a16:creationId xmlns:a16="http://schemas.microsoft.com/office/drawing/2014/main" id="{6D1437A2-9740-D5F1-BE1C-96C61D49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1" name="Rectangle 6160">
              <a:extLst>
                <a:ext uri="{FF2B5EF4-FFF2-40B4-BE49-F238E27FC236}">
                  <a16:creationId xmlns:a16="http://schemas.microsoft.com/office/drawing/2014/main" id="{B26A3737-9249-579C-B7BF-B581134E0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0725D279-A745-A1F3-8A0F-FC4846482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6164" name="Rectangle 6163">
              <a:extLst>
                <a:ext uri="{FF2B5EF4-FFF2-40B4-BE49-F238E27FC236}">
                  <a16:creationId xmlns:a16="http://schemas.microsoft.com/office/drawing/2014/main" id="{13F4F159-5640-6990-B009-C85506107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5" name="Rectangle 6164">
              <a:extLst>
                <a:ext uri="{FF2B5EF4-FFF2-40B4-BE49-F238E27FC236}">
                  <a16:creationId xmlns:a16="http://schemas.microsoft.com/office/drawing/2014/main" id="{55EA61E3-6D0F-9D1A-9B56-114B8FEA7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67" name="Group 6166">
            <a:extLst>
              <a:ext uri="{FF2B5EF4-FFF2-40B4-BE49-F238E27FC236}">
                <a16:creationId xmlns:a16="http://schemas.microsoft.com/office/drawing/2014/main" id="{B0D0B46E-662A-B0AB-BC8F-31B36642E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6168" name="Rectangle 6167">
              <a:extLst>
                <a:ext uri="{FF2B5EF4-FFF2-40B4-BE49-F238E27FC236}">
                  <a16:creationId xmlns:a16="http://schemas.microsoft.com/office/drawing/2014/main" id="{7FC681C7-83E4-3A1C-9CA4-F3FCDE126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9" name="Rectangle 6168">
              <a:extLst>
                <a:ext uri="{FF2B5EF4-FFF2-40B4-BE49-F238E27FC236}">
                  <a16:creationId xmlns:a16="http://schemas.microsoft.com/office/drawing/2014/main" id="{361E1E1B-9D14-AE5C-E424-E20DD4876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290" name="Picture 2" descr="SDSS cutout #10 (objid 1237648673460912298)">
            <a:extLst>
              <a:ext uri="{FF2B5EF4-FFF2-40B4-BE49-F238E27FC236}">
                <a16:creationId xmlns:a16="http://schemas.microsoft.com/office/drawing/2014/main" id="{58435009-6814-FCC1-AA7F-F6AB5335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40" y="1652065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DSS cutout #11 (objid 1237648703516311675)">
            <a:extLst>
              <a:ext uri="{FF2B5EF4-FFF2-40B4-BE49-F238E27FC236}">
                <a16:creationId xmlns:a16="http://schemas.microsoft.com/office/drawing/2014/main" id="{CDBBD618-577A-4C3F-426F-6CDF93EF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652065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SDSS cutout #12 (objid 1237648705137541215)">
            <a:extLst>
              <a:ext uri="{FF2B5EF4-FFF2-40B4-BE49-F238E27FC236}">
                <a16:creationId xmlns:a16="http://schemas.microsoft.com/office/drawing/2014/main" id="{87BC2F8E-A0E6-5115-9C20-25A94780E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60" y="1652065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21E417-A39A-A994-9267-57917A5A98A2}"/>
              </a:ext>
            </a:extLst>
          </p:cNvPr>
          <p:cNvSpPr txBox="1"/>
          <p:nvPr/>
        </p:nvSpPr>
        <p:spPr>
          <a:xfrm>
            <a:off x="750863" y="4882437"/>
            <a:ext cx="30337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#10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1237648673460912298</a:t>
            </a:r>
            <a:endParaRPr lang="en-M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49BF3-9862-5098-7A4C-DF43B02FE182}"/>
              </a:ext>
            </a:extLst>
          </p:cNvPr>
          <p:cNvSpPr txBox="1"/>
          <p:nvPr/>
        </p:nvSpPr>
        <p:spPr>
          <a:xfrm>
            <a:off x="4487332" y="4882437"/>
            <a:ext cx="30337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#11 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1237648703516311675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0A5B6-6FA3-CCEA-675A-649A4FCCAF4C}"/>
              </a:ext>
            </a:extLst>
          </p:cNvPr>
          <p:cNvSpPr txBox="1"/>
          <p:nvPr/>
        </p:nvSpPr>
        <p:spPr>
          <a:xfrm>
            <a:off x="8271991" y="4882437"/>
            <a:ext cx="30337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#12 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1237648705137541215</a:t>
            </a:r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171380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19"/>
            </a:gs>
            <a:gs pos="100000">
              <a:srgbClr val="280A46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10D95DC-5765-392C-E136-F907BE9C5EF0}"/>
              </a:ext>
            </a:extLst>
          </p:cNvPr>
          <p:cNvGrpSpPr/>
          <p:nvPr/>
        </p:nvGrpSpPr>
        <p:grpSpPr>
          <a:xfrm>
            <a:off x="804941" y="219454"/>
            <a:ext cx="10582118" cy="6309683"/>
            <a:chOff x="804941" y="219454"/>
            <a:chExt cx="10582118" cy="63096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716151-E896-0FBF-C592-959F0C0462BA}"/>
                </a:ext>
              </a:extLst>
            </p:cNvPr>
            <p:cNvGrpSpPr/>
            <p:nvPr/>
          </p:nvGrpSpPr>
          <p:grpSpPr>
            <a:xfrm>
              <a:off x="804941" y="219454"/>
              <a:ext cx="1997838" cy="6309682"/>
              <a:chOff x="804941" y="219454"/>
              <a:chExt cx="1997838" cy="6309682"/>
            </a:xfrm>
          </p:grpSpPr>
          <p:pic>
            <p:nvPicPr>
              <p:cNvPr id="3" name="Picture 6" descr="SDSS cutout #2 (objid 1237648704602243453)">
                <a:extLst>
                  <a:ext uri="{FF2B5EF4-FFF2-40B4-BE49-F238E27FC236}">
                    <a16:creationId xmlns:a16="http://schemas.microsoft.com/office/drawing/2014/main" id="{4EA965B0-4F12-F0D1-B793-11AA41DF4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04941" y="219454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SDSS cutout #5 (objid 1237648705123844289)">
                <a:extLst>
                  <a:ext uri="{FF2B5EF4-FFF2-40B4-BE49-F238E27FC236}">
                    <a16:creationId xmlns:a16="http://schemas.microsoft.com/office/drawing/2014/main" id="{D632A170-0E78-3163-B501-07C3E59A9A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941" y="2375376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8" descr="SDSS cutout #9 (objid 1237648704054689846)">
                <a:extLst>
                  <a:ext uri="{FF2B5EF4-FFF2-40B4-BE49-F238E27FC236}">
                    <a16:creationId xmlns:a16="http://schemas.microsoft.com/office/drawing/2014/main" id="{DCF7CA9C-45CB-B7E0-7B3D-446920716D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941" y="4531298"/>
                <a:ext cx="1997838" cy="19978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99E470-1C91-9144-5716-B70FECCAF54E}"/>
                </a:ext>
              </a:extLst>
            </p:cNvPr>
            <p:cNvGrpSpPr/>
            <p:nvPr/>
          </p:nvGrpSpPr>
          <p:grpSpPr>
            <a:xfrm>
              <a:off x="3666368" y="219455"/>
              <a:ext cx="1997837" cy="6308011"/>
              <a:chOff x="3533815" y="219455"/>
              <a:chExt cx="1997837" cy="6308011"/>
            </a:xfrm>
          </p:grpSpPr>
          <p:pic>
            <p:nvPicPr>
              <p:cNvPr id="4" name="Picture 4" descr="SDSS cutout #1 (objid 1237648675068445173)">
                <a:extLst>
                  <a:ext uri="{FF2B5EF4-FFF2-40B4-BE49-F238E27FC236}">
                    <a16:creationId xmlns:a16="http://schemas.microsoft.com/office/drawing/2014/main" id="{6AE970E1-B5A9-022D-CBDC-4C69A95CC7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533815" y="219455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SDSS cutout #6 (objid 1237648703508840617)">
                <a:extLst>
                  <a:ext uri="{FF2B5EF4-FFF2-40B4-BE49-F238E27FC236}">
                    <a16:creationId xmlns:a16="http://schemas.microsoft.com/office/drawing/2014/main" id="{C573ABC3-57A0-A955-A8A9-D1C7360BF2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3815" y="2375377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SDSS cutout #10 (objid 1237648673460912298)">
                <a:extLst>
                  <a:ext uri="{FF2B5EF4-FFF2-40B4-BE49-F238E27FC236}">
                    <a16:creationId xmlns:a16="http://schemas.microsoft.com/office/drawing/2014/main" id="{BCD11C29-F15B-7625-C97E-656A4B5BAF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3815" y="4531299"/>
                <a:ext cx="1996167" cy="199616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32E125-4862-8AD8-E823-EAFF5903DEC8}"/>
                </a:ext>
              </a:extLst>
            </p:cNvPr>
            <p:cNvGrpSpPr/>
            <p:nvPr/>
          </p:nvGrpSpPr>
          <p:grpSpPr>
            <a:xfrm>
              <a:off x="6527794" y="221126"/>
              <a:ext cx="1997838" cy="6308011"/>
              <a:chOff x="6651941" y="221126"/>
              <a:chExt cx="1997838" cy="6308011"/>
            </a:xfrm>
          </p:grpSpPr>
          <p:pic>
            <p:nvPicPr>
              <p:cNvPr id="5" name="Picture 8" descr="SDSS cutout #3 (objid 1237648704044007728)">
                <a:extLst>
                  <a:ext uri="{FF2B5EF4-FFF2-40B4-BE49-F238E27FC236}">
                    <a16:creationId xmlns:a16="http://schemas.microsoft.com/office/drawing/2014/main" id="{AFE7AFA2-CBCA-3067-EBCF-EEBB877F4D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651941" y="221126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SDSS cutout #7 (objid 1237648702973870224)">
                <a:extLst>
                  <a:ext uri="{FF2B5EF4-FFF2-40B4-BE49-F238E27FC236}">
                    <a16:creationId xmlns:a16="http://schemas.microsoft.com/office/drawing/2014/main" id="{781AE97E-D970-BBE0-367D-A12CBA4BA2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1941" y="2377048"/>
                <a:ext cx="1997838" cy="19978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SDSS cutout #11 (objid 1237648703516311675)">
                <a:extLst>
                  <a:ext uri="{FF2B5EF4-FFF2-40B4-BE49-F238E27FC236}">
                    <a16:creationId xmlns:a16="http://schemas.microsoft.com/office/drawing/2014/main" id="{EBDC3526-A71B-2F77-1FE8-E30B6DF3A7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1941" y="4532970"/>
                <a:ext cx="1996167" cy="199616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300FBB3-235E-B48A-67BF-59561CDEAA44}"/>
                </a:ext>
              </a:extLst>
            </p:cNvPr>
            <p:cNvGrpSpPr/>
            <p:nvPr/>
          </p:nvGrpSpPr>
          <p:grpSpPr>
            <a:xfrm>
              <a:off x="9389221" y="219454"/>
              <a:ext cx="1997838" cy="6308011"/>
              <a:chOff x="9926248" y="219454"/>
              <a:chExt cx="1997838" cy="6308011"/>
            </a:xfrm>
          </p:grpSpPr>
          <p:pic>
            <p:nvPicPr>
              <p:cNvPr id="6" name="Picture 2" descr="SDSS cutout #4 (objid 1237648704054493316)">
                <a:extLst>
                  <a:ext uri="{FF2B5EF4-FFF2-40B4-BE49-F238E27FC236}">
                    <a16:creationId xmlns:a16="http://schemas.microsoft.com/office/drawing/2014/main" id="{734116E0-8990-D01F-1EC6-CEBF7683C0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6248" y="219454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6" descr="SDSS cutout #8 (objid 1237648704585007316)">
                <a:extLst>
                  <a:ext uri="{FF2B5EF4-FFF2-40B4-BE49-F238E27FC236}">
                    <a16:creationId xmlns:a16="http://schemas.microsoft.com/office/drawing/2014/main" id="{B46B37F8-59CB-DEEB-EF29-BC2B7E3E57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6248" y="2375376"/>
                <a:ext cx="1997838" cy="19978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SDSS cutout #12 (objid 1237648705137541215)">
                <a:extLst>
                  <a:ext uri="{FF2B5EF4-FFF2-40B4-BE49-F238E27FC236}">
                    <a16:creationId xmlns:a16="http://schemas.microsoft.com/office/drawing/2014/main" id="{6C8A19C6-62F5-8FC0-4AE3-586092874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6248" y="4531298"/>
                <a:ext cx="1996167" cy="199616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F06D15-ACD7-EDC2-6192-BA2AD737DC89}"/>
              </a:ext>
            </a:extLst>
          </p:cNvPr>
          <p:cNvGrpSpPr/>
          <p:nvPr/>
        </p:nvGrpSpPr>
        <p:grpSpPr>
          <a:xfrm>
            <a:off x="2028922" y="1658213"/>
            <a:ext cx="9398115" cy="4869252"/>
            <a:chOff x="2028922" y="1658213"/>
            <a:chExt cx="9398115" cy="486925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5D840E-45AC-C409-202C-E96BE24A8568}"/>
                </a:ext>
              </a:extLst>
            </p:cNvPr>
            <p:cNvSpPr txBox="1"/>
            <p:nvPr/>
          </p:nvSpPr>
          <p:spPr>
            <a:xfrm>
              <a:off x="2049678" y="1658213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#1</a:t>
              </a:r>
              <a:endParaRPr lang="en-GB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1F011F-C9D6-9FCF-E9A9-4CEA997CA9E7}"/>
                </a:ext>
              </a:extLst>
            </p:cNvPr>
            <p:cNvSpPr txBox="1"/>
            <p:nvPr/>
          </p:nvSpPr>
          <p:spPr>
            <a:xfrm>
              <a:off x="4875248" y="1658213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#2</a:t>
              </a:r>
              <a:endParaRPr lang="en-GB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78D95C-C731-40F6-A486-A50CCF143827}"/>
                </a:ext>
              </a:extLst>
            </p:cNvPr>
            <p:cNvSpPr txBox="1"/>
            <p:nvPr/>
          </p:nvSpPr>
          <p:spPr>
            <a:xfrm>
              <a:off x="7736674" y="1658213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#3</a:t>
              </a:r>
              <a:endParaRPr lang="en-GB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628069-1C9F-BF1E-5355-CF3D43B99116}"/>
                </a:ext>
              </a:extLst>
            </p:cNvPr>
            <p:cNvSpPr txBox="1"/>
            <p:nvPr/>
          </p:nvSpPr>
          <p:spPr>
            <a:xfrm>
              <a:off x="10613202" y="1658213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#4</a:t>
              </a:r>
              <a:endParaRPr lang="en-GB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ECFF3C-37A6-F0F4-E4F1-ECF6D0907868}"/>
                </a:ext>
              </a:extLst>
            </p:cNvPr>
            <p:cNvSpPr txBox="1"/>
            <p:nvPr/>
          </p:nvSpPr>
          <p:spPr>
            <a:xfrm>
              <a:off x="2037539" y="3849993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#5</a:t>
              </a:r>
              <a:endParaRPr lang="en-GB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AACE66-E4B5-586D-9E55-BBE42E55291B}"/>
                </a:ext>
              </a:extLst>
            </p:cNvPr>
            <p:cNvSpPr txBox="1"/>
            <p:nvPr/>
          </p:nvSpPr>
          <p:spPr>
            <a:xfrm>
              <a:off x="4875248" y="3849993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#6</a:t>
              </a:r>
              <a:endParaRPr lang="en-GB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196865-225C-47E6-7E23-2C11DAFB7DB8}"/>
                </a:ext>
              </a:extLst>
            </p:cNvPr>
            <p:cNvSpPr txBox="1"/>
            <p:nvPr/>
          </p:nvSpPr>
          <p:spPr>
            <a:xfrm>
              <a:off x="7742463" y="3849993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#7</a:t>
              </a:r>
              <a:endParaRPr lang="en-GB" sz="1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75F231-4E45-27CE-3E90-4205583A6761}"/>
                </a:ext>
              </a:extLst>
            </p:cNvPr>
            <p:cNvSpPr txBox="1"/>
            <p:nvPr/>
          </p:nvSpPr>
          <p:spPr>
            <a:xfrm>
              <a:off x="10577342" y="3849993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#8</a:t>
              </a:r>
              <a:endParaRPr lang="en-GB" sz="16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CE27C7-C2C7-87B0-868D-0362EF3F304F}"/>
                </a:ext>
              </a:extLst>
            </p:cNvPr>
            <p:cNvSpPr txBox="1"/>
            <p:nvPr/>
          </p:nvSpPr>
          <p:spPr>
            <a:xfrm>
              <a:off x="2028922" y="6004245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#9</a:t>
              </a:r>
              <a:endParaRPr lang="en-GB" sz="1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146B8-D8BB-70F7-03FD-8B5E9F18560C}"/>
                </a:ext>
              </a:extLst>
            </p:cNvPr>
            <p:cNvSpPr txBox="1"/>
            <p:nvPr/>
          </p:nvSpPr>
          <p:spPr>
            <a:xfrm>
              <a:off x="4848698" y="5998526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#10</a:t>
              </a:r>
              <a:endParaRPr lang="en-GB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F48116-30ED-D20D-0B1E-030939B7B3BE}"/>
                </a:ext>
              </a:extLst>
            </p:cNvPr>
            <p:cNvSpPr txBox="1"/>
            <p:nvPr/>
          </p:nvSpPr>
          <p:spPr>
            <a:xfrm>
              <a:off x="7710126" y="5998526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#11</a:t>
              </a:r>
              <a:endParaRPr lang="en-GB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92BB50-DC56-92C8-A258-A0E3C1BCBB56}"/>
                </a:ext>
              </a:extLst>
            </p:cNvPr>
            <p:cNvSpPr txBox="1"/>
            <p:nvPr/>
          </p:nvSpPr>
          <p:spPr>
            <a:xfrm>
              <a:off x="10571553" y="5998526"/>
              <a:ext cx="813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#12</a:t>
              </a:r>
              <a:endParaRPr lang="en-GB" sz="1600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19"/>
            </a:gs>
            <a:gs pos="100000">
              <a:srgbClr val="280A46"/>
            </a:gs>
          </a:gsLst>
          <a:lin ang="189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41440-E849-E98F-9FC6-A340A94B5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6DF88-FEE0-308C-374F-F9D19D39801B}"/>
              </a:ext>
            </a:extLst>
          </p:cNvPr>
          <p:cNvGrpSpPr/>
          <p:nvPr/>
        </p:nvGrpSpPr>
        <p:grpSpPr>
          <a:xfrm>
            <a:off x="804941" y="219454"/>
            <a:ext cx="10582118" cy="6309683"/>
            <a:chOff x="804941" y="219454"/>
            <a:chExt cx="10582118" cy="63096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96B775E-C09F-1425-585F-292B4A494C94}"/>
                </a:ext>
              </a:extLst>
            </p:cNvPr>
            <p:cNvGrpSpPr/>
            <p:nvPr/>
          </p:nvGrpSpPr>
          <p:grpSpPr>
            <a:xfrm>
              <a:off x="804941" y="219454"/>
              <a:ext cx="1997838" cy="6309682"/>
              <a:chOff x="804941" y="219454"/>
              <a:chExt cx="1997838" cy="6309682"/>
            </a:xfrm>
          </p:grpSpPr>
          <p:pic>
            <p:nvPicPr>
              <p:cNvPr id="3" name="Picture 6" descr="SDSS cutout #2 (objid 1237648704602243453)">
                <a:extLst>
                  <a:ext uri="{FF2B5EF4-FFF2-40B4-BE49-F238E27FC236}">
                    <a16:creationId xmlns:a16="http://schemas.microsoft.com/office/drawing/2014/main" id="{64ACF22D-E3DC-F213-658B-7956077829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04941" y="219454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7" name="Picture 4" descr="SDSS cutout #5 (objid 1237648705123844289)">
                <a:extLst>
                  <a:ext uri="{FF2B5EF4-FFF2-40B4-BE49-F238E27FC236}">
                    <a16:creationId xmlns:a16="http://schemas.microsoft.com/office/drawing/2014/main" id="{7638058D-F906-C14E-F44C-91223638E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941" y="2375376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1" name="Picture 8" descr="SDSS cutout #9 (objid 1237648704054689846)">
                <a:extLst>
                  <a:ext uri="{FF2B5EF4-FFF2-40B4-BE49-F238E27FC236}">
                    <a16:creationId xmlns:a16="http://schemas.microsoft.com/office/drawing/2014/main" id="{DF616355-0EC9-8CD1-CE32-90D53DF09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941" y="4531298"/>
                <a:ext cx="1997838" cy="19978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21F1B4-C9C7-DA3D-9C65-046E8F97E195}"/>
                </a:ext>
              </a:extLst>
            </p:cNvPr>
            <p:cNvGrpSpPr/>
            <p:nvPr/>
          </p:nvGrpSpPr>
          <p:grpSpPr>
            <a:xfrm>
              <a:off x="3666368" y="219455"/>
              <a:ext cx="1997837" cy="6308011"/>
              <a:chOff x="3533815" y="219455"/>
              <a:chExt cx="1997837" cy="6308011"/>
            </a:xfrm>
          </p:grpSpPr>
          <p:pic>
            <p:nvPicPr>
              <p:cNvPr id="4" name="Picture 4" descr="SDSS cutout #1 (objid 1237648675068445173)">
                <a:extLst>
                  <a:ext uri="{FF2B5EF4-FFF2-40B4-BE49-F238E27FC236}">
                    <a16:creationId xmlns:a16="http://schemas.microsoft.com/office/drawing/2014/main" id="{F744060E-7EEA-5B44-C3FE-839997A091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533815" y="219455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8" name="Picture 6" descr="SDSS cutout #6 (objid 1237648703508840617)">
                <a:extLst>
                  <a:ext uri="{FF2B5EF4-FFF2-40B4-BE49-F238E27FC236}">
                    <a16:creationId xmlns:a16="http://schemas.microsoft.com/office/drawing/2014/main" id="{F84C91C8-C6D0-CE15-1421-3BED3819EE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3815" y="2375377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2" name="Picture 2" descr="SDSS cutout #10 (objid 1237648673460912298)">
                <a:extLst>
                  <a:ext uri="{FF2B5EF4-FFF2-40B4-BE49-F238E27FC236}">
                    <a16:creationId xmlns:a16="http://schemas.microsoft.com/office/drawing/2014/main" id="{C1521488-5A94-0A52-0465-F935979D47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3815" y="4531299"/>
                <a:ext cx="1996167" cy="199616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745CF05-6B43-D362-F3D0-D2E08696DF59}"/>
                </a:ext>
              </a:extLst>
            </p:cNvPr>
            <p:cNvGrpSpPr/>
            <p:nvPr/>
          </p:nvGrpSpPr>
          <p:grpSpPr>
            <a:xfrm>
              <a:off x="6527794" y="221126"/>
              <a:ext cx="1997838" cy="6308011"/>
              <a:chOff x="6651941" y="221126"/>
              <a:chExt cx="1997838" cy="6308011"/>
            </a:xfrm>
          </p:grpSpPr>
          <p:pic>
            <p:nvPicPr>
              <p:cNvPr id="5" name="Picture 8" descr="SDSS cutout #3 (objid 1237648704044007728)">
                <a:extLst>
                  <a:ext uri="{FF2B5EF4-FFF2-40B4-BE49-F238E27FC236}">
                    <a16:creationId xmlns:a16="http://schemas.microsoft.com/office/drawing/2014/main" id="{9ACB1D98-1E7D-8B4C-9D74-0611FE615E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651941" y="221126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9" name="Picture 2" descr="SDSS cutout #7 (objid 1237648702973870224)">
                <a:extLst>
                  <a:ext uri="{FF2B5EF4-FFF2-40B4-BE49-F238E27FC236}">
                    <a16:creationId xmlns:a16="http://schemas.microsoft.com/office/drawing/2014/main" id="{B1B9C53F-7101-0081-84E6-C0AE43913A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1941" y="2377048"/>
                <a:ext cx="1997838" cy="19978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3" name="Picture 4" descr="SDSS cutout #11 (objid 1237648703516311675)">
                <a:extLst>
                  <a:ext uri="{FF2B5EF4-FFF2-40B4-BE49-F238E27FC236}">
                    <a16:creationId xmlns:a16="http://schemas.microsoft.com/office/drawing/2014/main" id="{D315D4A9-A640-B8C2-7AAA-2E3013848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1941" y="4532970"/>
                <a:ext cx="1996167" cy="199616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BB0803-E99E-4267-E42A-76A45831A3FD}"/>
                </a:ext>
              </a:extLst>
            </p:cNvPr>
            <p:cNvGrpSpPr/>
            <p:nvPr/>
          </p:nvGrpSpPr>
          <p:grpSpPr>
            <a:xfrm>
              <a:off x="9389221" y="219454"/>
              <a:ext cx="1997838" cy="6308011"/>
              <a:chOff x="9926248" y="219454"/>
              <a:chExt cx="1997838" cy="6308011"/>
            </a:xfrm>
          </p:grpSpPr>
          <p:pic>
            <p:nvPicPr>
              <p:cNvPr id="6" name="Picture 2" descr="SDSS cutout #4 (objid 1237648704054493316)">
                <a:extLst>
                  <a:ext uri="{FF2B5EF4-FFF2-40B4-BE49-F238E27FC236}">
                    <a16:creationId xmlns:a16="http://schemas.microsoft.com/office/drawing/2014/main" id="{C4FB3CE5-5A5D-5A78-719B-0B4B5553C0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6248" y="219454"/>
                <a:ext cx="1997837" cy="19978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0" name="Picture 6" descr="SDSS cutout #8 (objid 1237648704585007316)">
                <a:extLst>
                  <a:ext uri="{FF2B5EF4-FFF2-40B4-BE49-F238E27FC236}">
                    <a16:creationId xmlns:a16="http://schemas.microsoft.com/office/drawing/2014/main" id="{E9C8F811-872F-2B53-FCCA-09BC184BB3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6248" y="2375376"/>
                <a:ext cx="1997838" cy="19978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" name="Picture 6" descr="SDSS cutout #12 (objid 1237648705137541215)">
                <a:extLst>
                  <a:ext uri="{FF2B5EF4-FFF2-40B4-BE49-F238E27FC236}">
                    <a16:creationId xmlns:a16="http://schemas.microsoft.com/office/drawing/2014/main" id="{FF508805-9B7A-9A03-C1DC-BA3585592B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6248" y="4531298"/>
                <a:ext cx="1996167" cy="199616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8FA403-7958-9E6C-4BCF-C06896E37B89}"/>
              </a:ext>
            </a:extLst>
          </p:cNvPr>
          <p:cNvSpPr txBox="1"/>
          <p:nvPr/>
        </p:nvSpPr>
        <p:spPr>
          <a:xfrm>
            <a:off x="2049678" y="1658213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#1</a:t>
            </a:r>
            <a:endParaRPr lang="en-GB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9FA2F2-007A-7BAE-B610-0F8E672E013B}"/>
              </a:ext>
            </a:extLst>
          </p:cNvPr>
          <p:cNvSpPr txBox="1"/>
          <p:nvPr/>
        </p:nvSpPr>
        <p:spPr>
          <a:xfrm>
            <a:off x="4875247" y="1658213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#2</a:t>
            </a:r>
            <a:endParaRPr lang="en-GB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4BEA4-9D4F-CBAB-6166-441E6DAD9198}"/>
              </a:ext>
            </a:extLst>
          </p:cNvPr>
          <p:cNvSpPr txBox="1"/>
          <p:nvPr/>
        </p:nvSpPr>
        <p:spPr>
          <a:xfrm>
            <a:off x="7736673" y="1658213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#3</a:t>
            </a:r>
            <a:endParaRPr lang="en-GB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9210A-D0ED-9800-EBD8-7A5611EDBB52}"/>
              </a:ext>
            </a:extLst>
          </p:cNvPr>
          <p:cNvSpPr txBox="1"/>
          <p:nvPr/>
        </p:nvSpPr>
        <p:spPr>
          <a:xfrm>
            <a:off x="10613202" y="1658213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#4</a:t>
            </a:r>
            <a:endParaRPr lang="en-GB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02A19A-982D-89C3-F645-A2A42D628310}"/>
              </a:ext>
            </a:extLst>
          </p:cNvPr>
          <p:cNvSpPr txBox="1"/>
          <p:nvPr/>
        </p:nvSpPr>
        <p:spPr>
          <a:xfrm>
            <a:off x="2037539" y="3849993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#5</a:t>
            </a:r>
            <a:endParaRPr lang="en-GB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B05F0-0EB7-48FE-96CE-3648FF83F3AD}"/>
              </a:ext>
            </a:extLst>
          </p:cNvPr>
          <p:cNvSpPr txBox="1"/>
          <p:nvPr/>
        </p:nvSpPr>
        <p:spPr>
          <a:xfrm>
            <a:off x="4875247" y="3849993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#6</a:t>
            </a:r>
            <a:endParaRPr lang="en-GB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F47CA4-819F-EE1F-6505-F6D3CF5AC7D6}"/>
              </a:ext>
            </a:extLst>
          </p:cNvPr>
          <p:cNvSpPr txBox="1"/>
          <p:nvPr/>
        </p:nvSpPr>
        <p:spPr>
          <a:xfrm>
            <a:off x="7742463" y="3849993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#7</a:t>
            </a:r>
            <a:endParaRPr lang="en-GB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17E89B-8869-EE74-E68B-84F5C162648C}"/>
              </a:ext>
            </a:extLst>
          </p:cNvPr>
          <p:cNvSpPr txBox="1"/>
          <p:nvPr/>
        </p:nvSpPr>
        <p:spPr>
          <a:xfrm>
            <a:off x="10577343" y="3849993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#8</a:t>
            </a:r>
            <a:endParaRPr lang="en-GB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72C523-5594-20F1-56D9-36DF011224ED}"/>
              </a:ext>
            </a:extLst>
          </p:cNvPr>
          <p:cNvSpPr txBox="1"/>
          <p:nvPr/>
        </p:nvSpPr>
        <p:spPr>
          <a:xfrm>
            <a:off x="2028922" y="6004245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#9</a:t>
            </a:r>
            <a:endParaRPr lang="en-GB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0118B4-0BCA-05C7-B34D-A0E83B36790C}"/>
              </a:ext>
            </a:extLst>
          </p:cNvPr>
          <p:cNvSpPr txBox="1"/>
          <p:nvPr/>
        </p:nvSpPr>
        <p:spPr>
          <a:xfrm>
            <a:off x="4848699" y="5998526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#10</a:t>
            </a:r>
            <a:endParaRPr lang="en-GB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8B734B-5256-584E-9899-42DA5ECD3E79}"/>
              </a:ext>
            </a:extLst>
          </p:cNvPr>
          <p:cNvSpPr txBox="1"/>
          <p:nvPr/>
        </p:nvSpPr>
        <p:spPr>
          <a:xfrm>
            <a:off x="7710126" y="5998526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#11</a:t>
            </a:r>
            <a:endParaRPr lang="en-GB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E90E54-8311-E295-199B-2CA087683D79}"/>
              </a:ext>
            </a:extLst>
          </p:cNvPr>
          <p:cNvSpPr txBox="1"/>
          <p:nvPr/>
        </p:nvSpPr>
        <p:spPr>
          <a:xfrm>
            <a:off x="10571553" y="5998526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#12</a:t>
            </a:r>
            <a:endParaRPr lang="en-GB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DBFD21-E40E-EA84-3C6D-B85B62E754B9}"/>
              </a:ext>
            </a:extLst>
          </p:cNvPr>
          <p:cNvSpPr txBox="1"/>
          <p:nvPr/>
        </p:nvSpPr>
        <p:spPr>
          <a:xfrm>
            <a:off x="785662" y="1667181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</a:t>
            </a:r>
            <a:endParaRPr lang="en-GB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1E00D-5015-EAD4-281E-083FDBD31DCE}"/>
              </a:ext>
            </a:extLst>
          </p:cNvPr>
          <p:cNvSpPr txBox="1"/>
          <p:nvPr/>
        </p:nvSpPr>
        <p:spPr>
          <a:xfrm>
            <a:off x="3611231" y="1667181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</a:t>
            </a:r>
            <a:endParaRPr lang="en-GB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C83EF4-8F58-752D-EAA6-F0E3A905D1AA}"/>
              </a:ext>
            </a:extLst>
          </p:cNvPr>
          <p:cNvSpPr txBox="1"/>
          <p:nvPr/>
        </p:nvSpPr>
        <p:spPr>
          <a:xfrm>
            <a:off x="6472657" y="1667181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</a:t>
            </a:r>
            <a:endParaRPr lang="en-GB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C00EB-4D70-0D60-CD26-FD070F694D3F}"/>
              </a:ext>
            </a:extLst>
          </p:cNvPr>
          <p:cNvSpPr txBox="1"/>
          <p:nvPr/>
        </p:nvSpPr>
        <p:spPr>
          <a:xfrm>
            <a:off x="9349186" y="1667181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</a:t>
            </a:r>
            <a:endParaRPr lang="en-GB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E27288-6520-77A2-EAFD-31260F46AA23}"/>
              </a:ext>
            </a:extLst>
          </p:cNvPr>
          <p:cNvSpPr txBox="1"/>
          <p:nvPr/>
        </p:nvSpPr>
        <p:spPr>
          <a:xfrm>
            <a:off x="773523" y="3858961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</a:t>
            </a:r>
            <a:endParaRPr lang="en-GB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399362-BE6B-3599-D5A2-47B1985C786E}"/>
              </a:ext>
            </a:extLst>
          </p:cNvPr>
          <p:cNvSpPr txBox="1"/>
          <p:nvPr/>
        </p:nvSpPr>
        <p:spPr>
          <a:xfrm>
            <a:off x="3611231" y="3858961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</a:t>
            </a:r>
            <a:endParaRPr lang="en-GB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AA06E7-E271-B3EC-82F7-DEF4B8E4B886}"/>
              </a:ext>
            </a:extLst>
          </p:cNvPr>
          <p:cNvSpPr txBox="1"/>
          <p:nvPr/>
        </p:nvSpPr>
        <p:spPr>
          <a:xfrm>
            <a:off x="6478447" y="3858961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</a:t>
            </a:r>
            <a:endParaRPr lang="en-GB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4C4460-EC6C-822C-1D30-DCDE1D37CCB9}"/>
              </a:ext>
            </a:extLst>
          </p:cNvPr>
          <p:cNvSpPr txBox="1"/>
          <p:nvPr/>
        </p:nvSpPr>
        <p:spPr>
          <a:xfrm>
            <a:off x="9313327" y="3858961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</a:t>
            </a:r>
            <a:endParaRPr lang="en-GB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17D870-48FA-4A56-59BC-D05D5209EEE0}"/>
              </a:ext>
            </a:extLst>
          </p:cNvPr>
          <p:cNvSpPr txBox="1"/>
          <p:nvPr/>
        </p:nvSpPr>
        <p:spPr>
          <a:xfrm>
            <a:off x="764906" y="6013213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</a:t>
            </a:r>
            <a:endParaRPr lang="en-GB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745932-26F1-70E6-BC8A-3202570C3F4E}"/>
              </a:ext>
            </a:extLst>
          </p:cNvPr>
          <p:cNvSpPr txBox="1"/>
          <p:nvPr/>
        </p:nvSpPr>
        <p:spPr>
          <a:xfrm>
            <a:off x="3584683" y="6007494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</a:t>
            </a:r>
            <a:endParaRPr lang="en-GB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57F1AD-2053-AE1D-4EC6-239DCE2F804C}"/>
              </a:ext>
            </a:extLst>
          </p:cNvPr>
          <p:cNvSpPr txBox="1"/>
          <p:nvPr/>
        </p:nvSpPr>
        <p:spPr>
          <a:xfrm>
            <a:off x="6446110" y="6007494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</a:t>
            </a:r>
            <a:endParaRPr lang="en-GB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D08433-EAB8-C618-E992-633AFD3E67F9}"/>
              </a:ext>
            </a:extLst>
          </p:cNvPr>
          <p:cNvSpPr txBox="1"/>
          <p:nvPr/>
        </p:nvSpPr>
        <p:spPr>
          <a:xfrm>
            <a:off x="9307537" y="6007494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9720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85F34-0176-663C-7546-1DC1EAAC4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61EB-C86A-254A-B421-0BE5CD57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535" y="156551"/>
            <a:ext cx="10131425" cy="1456267"/>
          </a:xfrm>
        </p:spPr>
        <p:txBody>
          <a:bodyPr/>
          <a:lstStyle/>
          <a:p>
            <a:r>
              <a:rPr lang="en-GB" b="1" dirty="0"/>
              <a:t>Discussion and </a:t>
            </a:r>
            <a:r>
              <a:rPr lang="en-GB" b="1" dirty="0" err="1"/>
              <a:t>concusions</a:t>
            </a:r>
            <a:endParaRPr lang="en-M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B4AC4-D01E-9D20-0B46-80E5A25B7BC3}"/>
              </a:ext>
            </a:extLst>
          </p:cNvPr>
          <p:cNvSpPr txBox="1"/>
          <p:nvPr/>
        </p:nvSpPr>
        <p:spPr>
          <a:xfrm>
            <a:off x="235329" y="1503798"/>
            <a:ext cx="5501462" cy="491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2000" dirty="0"/>
              <a:t>1. What patterns distinguish the galaxies you found easy to label from those you found difficult? Be specific about what you saw.</a:t>
            </a:r>
          </a:p>
          <a:p>
            <a:pPr>
              <a:spcAft>
                <a:spcPts val="1000"/>
              </a:spcAft>
            </a:pPr>
            <a:r>
              <a:rPr lang="en-GB" sz="2000" dirty="0"/>
              <a:t>2. Which visual cues did you rely on most? Rank your top three and explain why.</a:t>
            </a:r>
          </a:p>
          <a:p>
            <a:pPr>
              <a:spcAft>
                <a:spcPts val="1000"/>
              </a:spcAft>
            </a:pPr>
            <a:r>
              <a:rPr lang="en-GB" sz="2000" dirty="0"/>
              <a:t>3. After reviewing the mismatches, how much do you trust the automatic label (1–5)? What evidence would raise or lower that score?</a:t>
            </a:r>
          </a:p>
          <a:p>
            <a:pPr>
              <a:spcAft>
                <a:spcPts val="1000"/>
              </a:spcAft>
            </a:pPr>
            <a:r>
              <a:rPr lang="en-GB" sz="2000" dirty="0"/>
              <a:t>4. Did any images resist a simple spiral/elliptical label? If so, propose a third label or an “unsure” policy and when to use it.</a:t>
            </a:r>
          </a:p>
          <a:p>
            <a:pPr>
              <a:spcAft>
                <a:spcPts val="1000"/>
              </a:spcAft>
            </a:pPr>
            <a:r>
              <a:rPr lang="en-GB" sz="2000" dirty="0"/>
              <a:t>5. List two things that could make the features hard to see. How could you tell which one is at play using only the image?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58E2D9C-C446-3230-14D0-0865CCE179C8}"/>
              </a:ext>
            </a:extLst>
          </p:cNvPr>
          <p:cNvGrpSpPr/>
          <p:nvPr/>
        </p:nvGrpSpPr>
        <p:grpSpPr>
          <a:xfrm>
            <a:off x="5964070" y="1947972"/>
            <a:ext cx="6113150" cy="4300428"/>
            <a:chOff x="1321141" y="185677"/>
            <a:chExt cx="9048314" cy="636523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514F930-02F1-B609-F85E-B46A14119018}"/>
                </a:ext>
              </a:extLst>
            </p:cNvPr>
            <p:cNvGrpSpPr/>
            <p:nvPr/>
          </p:nvGrpSpPr>
          <p:grpSpPr>
            <a:xfrm>
              <a:off x="1321141" y="185677"/>
              <a:ext cx="9008336" cy="6343458"/>
              <a:chOff x="1321141" y="185677"/>
              <a:chExt cx="9008336" cy="6343458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55BB4E4-96C9-F360-AB5E-1DDA33FC4E6E}"/>
                  </a:ext>
                </a:extLst>
              </p:cNvPr>
              <p:cNvGrpSpPr/>
              <p:nvPr/>
            </p:nvGrpSpPr>
            <p:grpSpPr>
              <a:xfrm>
                <a:off x="1321141" y="219454"/>
                <a:ext cx="1997839" cy="6309681"/>
                <a:chOff x="1321141" y="219454"/>
                <a:chExt cx="1997839" cy="6309681"/>
              </a:xfrm>
            </p:grpSpPr>
            <p:pic>
              <p:nvPicPr>
                <p:cNvPr id="75" name="Picture 6" descr="SDSS cutout #2 (objid 1237648704602243453)">
                  <a:extLst>
                    <a:ext uri="{FF2B5EF4-FFF2-40B4-BE49-F238E27FC236}">
                      <a16:creationId xmlns:a16="http://schemas.microsoft.com/office/drawing/2014/main" id="{AB6499CD-70C5-1153-9473-17A21473AE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321141" y="219454"/>
                  <a:ext cx="1997835" cy="199783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4" descr="SDSS cutout #5 (objid 1237648705123844289)">
                  <a:extLst>
                    <a:ext uri="{FF2B5EF4-FFF2-40B4-BE49-F238E27FC236}">
                      <a16:creationId xmlns:a16="http://schemas.microsoft.com/office/drawing/2014/main" id="{1F4C7A27-0904-E121-0241-4767F09B8C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1141" y="2375377"/>
                  <a:ext cx="1997837" cy="199783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8" descr="SDSS cutout #9 (objid 1237648704054689846)">
                  <a:extLst>
                    <a:ext uri="{FF2B5EF4-FFF2-40B4-BE49-F238E27FC236}">
                      <a16:creationId xmlns:a16="http://schemas.microsoft.com/office/drawing/2014/main" id="{B542B62A-C5CD-9C1F-6491-4CB4176150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1141" y="4531298"/>
                  <a:ext cx="1997839" cy="199783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5B43C99-F235-CFF2-1C97-14B1FB808D52}"/>
                  </a:ext>
                </a:extLst>
              </p:cNvPr>
              <p:cNvGrpSpPr/>
              <p:nvPr/>
            </p:nvGrpSpPr>
            <p:grpSpPr>
              <a:xfrm>
                <a:off x="3666368" y="219455"/>
                <a:ext cx="1997837" cy="6308011"/>
                <a:chOff x="3533815" y="219455"/>
                <a:chExt cx="1997837" cy="6308011"/>
              </a:xfrm>
            </p:grpSpPr>
            <p:pic>
              <p:nvPicPr>
                <p:cNvPr id="72" name="Picture 4" descr="SDSS cutout #1 (objid 1237648675068445173)">
                  <a:extLst>
                    <a:ext uri="{FF2B5EF4-FFF2-40B4-BE49-F238E27FC236}">
                      <a16:creationId xmlns:a16="http://schemas.microsoft.com/office/drawing/2014/main" id="{2291EE95-0344-D5AC-1BC2-1E193869BB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533815" y="219455"/>
                  <a:ext cx="1997837" cy="199783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6" descr="SDSS cutout #6 (objid 1237648703508840617)">
                  <a:extLst>
                    <a:ext uri="{FF2B5EF4-FFF2-40B4-BE49-F238E27FC236}">
                      <a16:creationId xmlns:a16="http://schemas.microsoft.com/office/drawing/2014/main" id="{6ADB1B53-A2EC-EE41-53C2-AC73D75F2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3815" y="2375377"/>
                  <a:ext cx="1997837" cy="199783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Picture 2" descr="SDSS cutout #10 (objid 1237648673460912298)">
                  <a:extLst>
                    <a:ext uri="{FF2B5EF4-FFF2-40B4-BE49-F238E27FC236}">
                      <a16:creationId xmlns:a16="http://schemas.microsoft.com/office/drawing/2014/main" id="{D5A84F7B-2484-75C3-829B-B0D2A834BA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3815" y="4531299"/>
                  <a:ext cx="1996167" cy="199616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F8C2FCE-952A-11DE-4B12-A5E24172296F}"/>
                  </a:ext>
                </a:extLst>
              </p:cNvPr>
              <p:cNvGrpSpPr/>
              <p:nvPr/>
            </p:nvGrpSpPr>
            <p:grpSpPr>
              <a:xfrm>
                <a:off x="6000611" y="203401"/>
                <a:ext cx="1997838" cy="6308011"/>
                <a:chOff x="6124758" y="203401"/>
                <a:chExt cx="1997838" cy="6308011"/>
              </a:xfrm>
            </p:grpSpPr>
            <p:pic>
              <p:nvPicPr>
                <p:cNvPr id="69" name="Picture 8" descr="SDSS cutout #3 (objid 1237648704044007728)">
                  <a:extLst>
                    <a:ext uri="{FF2B5EF4-FFF2-40B4-BE49-F238E27FC236}">
                      <a16:creationId xmlns:a16="http://schemas.microsoft.com/office/drawing/2014/main" id="{64D55DE8-C111-A6A1-EB77-4CD02C599D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124758" y="203401"/>
                  <a:ext cx="1997837" cy="199783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0" name="Picture 2" descr="SDSS cutout #7 (objid 1237648702973870224)">
                  <a:extLst>
                    <a:ext uri="{FF2B5EF4-FFF2-40B4-BE49-F238E27FC236}">
                      <a16:creationId xmlns:a16="http://schemas.microsoft.com/office/drawing/2014/main" id="{F2D73C43-0CE9-CDF0-E732-FFD592564A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4758" y="2359324"/>
                  <a:ext cx="1997838" cy="199783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4" descr="SDSS cutout #11 (objid 1237648703516311675)">
                  <a:extLst>
                    <a:ext uri="{FF2B5EF4-FFF2-40B4-BE49-F238E27FC236}">
                      <a16:creationId xmlns:a16="http://schemas.microsoft.com/office/drawing/2014/main" id="{B00AEAE4-26D5-AAD2-4E0C-C9B5059D9B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4758" y="4515246"/>
                  <a:ext cx="1996168" cy="1996166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24DEEEE-63C0-F422-0E0C-C89298C2CEC4}"/>
                  </a:ext>
                </a:extLst>
              </p:cNvPr>
              <p:cNvGrpSpPr/>
              <p:nvPr/>
            </p:nvGrpSpPr>
            <p:grpSpPr>
              <a:xfrm>
                <a:off x="8331639" y="185677"/>
                <a:ext cx="1997838" cy="6308011"/>
                <a:chOff x="8868666" y="185677"/>
                <a:chExt cx="1997838" cy="6308011"/>
              </a:xfrm>
            </p:grpSpPr>
            <p:pic>
              <p:nvPicPr>
                <p:cNvPr id="66" name="Picture 2" descr="SDSS cutout #4 (objid 1237648704054493316)">
                  <a:extLst>
                    <a:ext uri="{FF2B5EF4-FFF2-40B4-BE49-F238E27FC236}">
                      <a16:creationId xmlns:a16="http://schemas.microsoft.com/office/drawing/2014/main" id="{07452E39-5D89-4C11-DEE2-48F91328CD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68666" y="185677"/>
                  <a:ext cx="1997837" cy="199783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6" descr="SDSS cutout #8 (objid 1237648704585007316)">
                  <a:extLst>
                    <a:ext uri="{FF2B5EF4-FFF2-40B4-BE49-F238E27FC236}">
                      <a16:creationId xmlns:a16="http://schemas.microsoft.com/office/drawing/2014/main" id="{869F108B-7BF1-866F-F2C4-AC60F0E79A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68666" y="2341599"/>
                  <a:ext cx="1997838" cy="1997838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6" descr="SDSS cutout #12 (objid 1237648705137541215)">
                  <a:extLst>
                    <a:ext uri="{FF2B5EF4-FFF2-40B4-BE49-F238E27FC236}">
                      <a16:creationId xmlns:a16="http://schemas.microsoft.com/office/drawing/2014/main" id="{5700694A-FD8E-DDD2-5A11-A6BD0B83F7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68666" y="4497521"/>
                  <a:ext cx="1996167" cy="199616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5DAC9EE-A45B-4B43-02FA-83416A545B77}"/>
                </a:ext>
              </a:extLst>
            </p:cNvPr>
            <p:cNvGrpSpPr/>
            <p:nvPr/>
          </p:nvGrpSpPr>
          <p:grpSpPr>
            <a:xfrm>
              <a:off x="2545122" y="1624436"/>
              <a:ext cx="7824333" cy="4926472"/>
              <a:chOff x="2545122" y="1624436"/>
              <a:chExt cx="7824333" cy="492647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8991F4-83D8-662B-AEEC-3F7A3A6513D1}"/>
                  </a:ext>
                </a:extLst>
              </p:cNvPr>
              <p:cNvSpPr txBox="1"/>
              <p:nvPr/>
            </p:nvSpPr>
            <p:spPr>
              <a:xfrm>
                <a:off x="2565878" y="1658213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#1</a:t>
                </a:r>
                <a:endParaRPr lang="en-GB" sz="11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75D2E6-B6F9-FCA6-FBFE-FC7DCFD56FE2}"/>
                  </a:ext>
                </a:extLst>
              </p:cNvPr>
              <p:cNvSpPr txBox="1"/>
              <p:nvPr/>
            </p:nvSpPr>
            <p:spPr>
              <a:xfrm>
                <a:off x="4875248" y="1658213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#2</a:t>
                </a:r>
                <a:endParaRPr lang="en-GB" sz="11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AC9B19D-752D-6BEA-5E78-8B11F7E5EA84}"/>
                  </a:ext>
                </a:extLst>
              </p:cNvPr>
              <p:cNvSpPr txBox="1"/>
              <p:nvPr/>
            </p:nvSpPr>
            <p:spPr>
              <a:xfrm>
                <a:off x="7209491" y="1640488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#3</a:t>
                </a:r>
                <a:endParaRPr lang="en-GB" sz="11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4799A1-38E2-555A-7F63-8BC64F8B1FD1}"/>
                  </a:ext>
                </a:extLst>
              </p:cNvPr>
              <p:cNvSpPr txBox="1"/>
              <p:nvPr/>
            </p:nvSpPr>
            <p:spPr>
              <a:xfrm>
                <a:off x="9555620" y="1624436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#4</a:t>
                </a:r>
                <a:endParaRPr lang="en-GB" sz="11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F6C0ED-8A93-FB8F-8116-4C31A7163D96}"/>
                  </a:ext>
                </a:extLst>
              </p:cNvPr>
              <p:cNvSpPr txBox="1"/>
              <p:nvPr/>
            </p:nvSpPr>
            <p:spPr>
              <a:xfrm>
                <a:off x="2553739" y="3849993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#5</a:t>
                </a:r>
                <a:endParaRPr lang="en-GB" sz="11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6C33DE7-CCD1-F69D-40CD-7DBB40B10B5E}"/>
                  </a:ext>
                </a:extLst>
              </p:cNvPr>
              <p:cNvSpPr txBox="1"/>
              <p:nvPr/>
            </p:nvSpPr>
            <p:spPr>
              <a:xfrm>
                <a:off x="4875248" y="3849993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#6</a:t>
                </a:r>
                <a:endParaRPr lang="en-GB" sz="11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6F530F-83A5-35ED-329D-CE23B9653370}"/>
                  </a:ext>
                </a:extLst>
              </p:cNvPr>
              <p:cNvSpPr txBox="1"/>
              <p:nvPr/>
            </p:nvSpPr>
            <p:spPr>
              <a:xfrm>
                <a:off x="7215280" y="3832269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#7</a:t>
                </a:r>
                <a:endParaRPr lang="en-GB" sz="11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D571B40-BAA4-D8C6-A29D-490315D00605}"/>
                  </a:ext>
                </a:extLst>
              </p:cNvPr>
              <p:cNvSpPr txBox="1"/>
              <p:nvPr/>
            </p:nvSpPr>
            <p:spPr>
              <a:xfrm>
                <a:off x="9519760" y="3816217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#8</a:t>
                </a:r>
                <a:endParaRPr lang="en-GB" sz="11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0467EE-AA97-9D7E-54F8-7F544A48E14B}"/>
                  </a:ext>
                </a:extLst>
              </p:cNvPr>
              <p:cNvSpPr txBox="1"/>
              <p:nvPr/>
            </p:nvSpPr>
            <p:spPr>
              <a:xfrm>
                <a:off x="2545122" y="6004245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#9</a:t>
                </a:r>
                <a:endParaRPr lang="en-GB" sz="11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12D902-45B7-D265-1CEC-B3684DEA594C}"/>
                  </a:ext>
                </a:extLst>
              </p:cNvPr>
              <p:cNvSpPr txBox="1"/>
              <p:nvPr/>
            </p:nvSpPr>
            <p:spPr>
              <a:xfrm>
                <a:off x="4848698" y="5998526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#10</a:t>
                </a:r>
                <a:endParaRPr lang="en-GB" sz="11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415A486-06E0-7022-69E8-838B001416F5}"/>
                  </a:ext>
                </a:extLst>
              </p:cNvPr>
              <p:cNvSpPr txBox="1"/>
              <p:nvPr/>
            </p:nvSpPr>
            <p:spPr>
              <a:xfrm>
                <a:off x="7182943" y="5980801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#11</a:t>
                </a:r>
                <a:endParaRPr lang="en-GB" sz="11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23C8969-F968-88A4-F1B4-5CA278006225}"/>
                  </a:ext>
                </a:extLst>
              </p:cNvPr>
              <p:cNvSpPr txBox="1"/>
              <p:nvPr/>
            </p:nvSpPr>
            <p:spPr>
              <a:xfrm>
                <a:off x="9513971" y="5964749"/>
                <a:ext cx="813835" cy="54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#12</a:t>
                </a:r>
                <a:endParaRPr lang="en-GB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4759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D549E-B24B-1F46-371E-8B923CF5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EA8FC-678E-1AEC-5223-9DA92F42371B}"/>
              </a:ext>
            </a:extLst>
          </p:cNvPr>
          <p:cNvSpPr txBox="1"/>
          <p:nvPr/>
        </p:nvSpPr>
        <p:spPr>
          <a:xfrm>
            <a:off x="3837627" y="280524"/>
            <a:ext cx="7446957" cy="1593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How the "Auto" classification is done: Concentration Index</a:t>
            </a:r>
          </a:p>
        </p:txBody>
      </p:sp>
      <p:pic>
        <p:nvPicPr>
          <p:cNvPr id="4" name="Picture 3" descr="A colorful circle in space&#10;&#10;AI-generated content may be incorrect.">
            <a:extLst>
              <a:ext uri="{FF2B5EF4-FFF2-40B4-BE49-F238E27FC236}">
                <a16:creationId xmlns:a16="http://schemas.microsoft.com/office/drawing/2014/main" id="{EEF0751C-B006-CC76-5794-355D88185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93" y="215762"/>
            <a:ext cx="3154841" cy="315484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colorful circle in space&#10;&#10;AI-generated content may be incorrect.">
            <a:extLst>
              <a:ext uri="{FF2B5EF4-FFF2-40B4-BE49-F238E27FC236}">
                <a16:creationId xmlns:a16="http://schemas.microsoft.com/office/drawing/2014/main" id="{AC87EDDE-9A30-3BD7-2F7A-824D8FAE9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93" y="3535987"/>
            <a:ext cx="3154841" cy="315484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D7941-3770-3CBA-7A72-36160985E736}"/>
              </a:ext>
            </a:extLst>
          </p:cNvPr>
          <p:cNvSpPr txBox="1"/>
          <p:nvPr/>
        </p:nvSpPr>
        <p:spPr>
          <a:xfrm>
            <a:off x="4107329" y="1776662"/>
            <a:ext cx="774327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Computers don’t look for spiral arms or smoothness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They measure how light is distributed in the galaxy by finding two radii: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R50 → radius enclosing 50% of the light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R90 → radius enclosing 90% of the light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Then the Concentration Index is calculated: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𝐶</a:t>
            </a:r>
            <a:r>
              <a:rPr lang="en-GB" sz="2000" baseline="-25000" dirty="0"/>
              <a:t>𝑟</a:t>
            </a:r>
            <a:r>
              <a:rPr lang="en-GB" sz="2000" dirty="0"/>
              <a:t> =𝑅90/𝑅50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Rule of thumb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𝐶</a:t>
            </a:r>
            <a:r>
              <a:rPr lang="en-GB" sz="2000" baseline="-25000" dirty="0"/>
              <a:t>𝑟</a:t>
            </a:r>
            <a:r>
              <a:rPr lang="en-GB" sz="2000" dirty="0"/>
              <a:t> ≥ 2.6 → elliptical-like (centrally packed)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𝐶</a:t>
            </a:r>
            <a:r>
              <a:rPr lang="en-GB" sz="2000" baseline="-25000" dirty="0"/>
              <a:t>𝑟</a:t>
            </a:r>
            <a:r>
              <a:rPr lang="en-GB" sz="2000" dirty="0"/>
              <a:t> &lt; 2.6 → spiral-like (spread out)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Caution: Not perfect → small, faint, or edge-on galaxies can fool it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But it is simple, consistent, and reproducible</a:t>
            </a:r>
          </a:p>
        </p:txBody>
      </p:sp>
    </p:spTree>
    <p:extLst>
      <p:ext uri="{BB962C8B-B14F-4D97-AF65-F5344CB8AC3E}">
        <p14:creationId xmlns:p14="http://schemas.microsoft.com/office/powerpoint/2010/main" val="372021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1176D1-82F9-E864-CC24-4FA8F5CD7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2D2E032-F10B-0A04-C87A-EF709A0BF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980D4D-4BB5-9BF0-E850-48AC23E32FCC}"/>
              </a:ext>
            </a:extLst>
          </p:cNvPr>
          <p:cNvSpPr txBox="1"/>
          <p:nvPr/>
        </p:nvSpPr>
        <p:spPr>
          <a:xfrm>
            <a:off x="3837627" y="280524"/>
            <a:ext cx="7446957" cy="1593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How the "Auto" classification is done: Concentration Index</a:t>
            </a:r>
          </a:p>
        </p:txBody>
      </p:sp>
      <p:pic>
        <p:nvPicPr>
          <p:cNvPr id="4" name="Picture 3" descr="A colorful circle in space&#10;&#10;AI-generated content may be incorrect.">
            <a:extLst>
              <a:ext uri="{FF2B5EF4-FFF2-40B4-BE49-F238E27FC236}">
                <a16:creationId xmlns:a16="http://schemas.microsoft.com/office/drawing/2014/main" id="{D974423F-BEAE-FEB8-98B8-317D23C62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93" y="215762"/>
            <a:ext cx="3154841" cy="315484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colorful circle in space&#10;&#10;AI-generated content may be incorrect.">
            <a:extLst>
              <a:ext uri="{FF2B5EF4-FFF2-40B4-BE49-F238E27FC236}">
                <a16:creationId xmlns:a16="http://schemas.microsoft.com/office/drawing/2014/main" id="{C3524E44-8F45-B2FB-6D73-8E08AA80C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93" y="3535987"/>
            <a:ext cx="3154841" cy="315484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50958-4E9B-788F-F47E-1CEC3F108118}"/>
              </a:ext>
            </a:extLst>
          </p:cNvPr>
          <p:cNvSpPr txBox="1"/>
          <p:nvPr/>
        </p:nvSpPr>
        <p:spPr>
          <a:xfrm>
            <a:off x="4107329" y="1776662"/>
            <a:ext cx="774327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Why do spiral-like galaxies look more “spread out”?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Spirals: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/>
              <a:t>Flat disks with arms stretching far from the </a:t>
            </a:r>
            <a:r>
              <a:rPr lang="en-GB" sz="2400" dirty="0" err="1"/>
              <a:t>center</a:t>
            </a:r>
            <a:endParaRPr lang="en-GB" sz="2400" dirty="0"/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/>
              <a:t>Light spread across the disk and arms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/>
              <a:t>R50 is relatively large, and R90 isn’t much bigger → Lower concentration (R90/R50 smaller)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Ellipticals: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/>
              <a:t>Round, centrally packed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/>
              <a:t>Light rises steeply in the core, fades outward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/>
              <a:t>R50 is small, R90 much larger → Higher concentration (R90/R50 bigger)</a:t>
            </a:r>
          </a:p>
        </p:txBody>
      </p:sp>
    </p:spTree>
    <p:extLst>
      <p:ext uri="{BB962C8B-B14F-4D97-AF65-F5344CB8AC3E}">
        <p14:creationId xmlns:p14="http://schemas.microsoft.com/office/powerpoint/2010/main" val="2603528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D528-914E-F0C4-218B-CC9A5A81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7077634" cy="1456267"/>
          </a:xfrm>
        </p:spPr>
        <p:txBody>
          <a:bodyPr>
            <a:normAutofit fontScale="90000"/>
          </a:bodyPr>
          <a:lstStyle/>
          <a:p>
            <a:r>
              <a:rPr lang="en-GB" dirty="0"/>
              <a:t>Activity 2: Concentration Ladder — Order from Most to Least</a:t>
            </a:r>
            <a:br>
              <a:rPr lang="en-GB" dirty="0"/>
            </a:br>
            <a:endParaRPr lang="en-M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F1178-FE38-F089-F5B4-5218764E9195}"/>
              </a:ext>
            </a:extLst>
          </p:cNvPr>
          <p:cNvSpPr txBox="1"/>
          <p:nvPr/>
        </p:nvSpPr>
        <p:spPr>
          <a:xfrm>
            <a:off x="898358" y="2277979"/>
            <a:ext cx="101314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Goal: Look at 6 real SDSS galaxy images. Rank them from most centrally packed to most spread out (by eye).</a:t>
            </a:r>
          </a:p>
          <a:p>
            <a:endParaRPr lang="en-GB" sz="2400" b="1" dirty="0"/>
          </a:p>
          <a:p>
            <a:r>
              <a:rPr lang="en-GB" sz="2400" b="1" dirty="0"/>
              <a:t>Instructions</a:t>
            </a:r>
            <a:endParaRPr lang="en-GB" sz="2400" dirty="0"/>
          </a:p>
          <a:p>
            <a:pPr marL="342900" indent="-342900">
              <a:buAutoNum type="arabicPeriod"/>
            </a:pPr>
            <a:r>
              <a:rPr lang="en-GB" sz="2400" b="1" dirty="0"/>
              <a:t>Look carefully</a:t>
            </a:r>
            <a:r>
              <a:rPr lang="en-GB" sz="2400" dirty="0"/>
              <a:t> at the 12 galaxies </a:t>
            </a:r>
          </a:p>
          <a:p>
            <a:pPr marL="342900" indent="-342900">
              <a:buAutoNum type="arabicPeriod"/>
            </a:pPr>
            <a:r>
              <a:rPr lang="en-GB" sz="2400" b="1" dirty="0"/>
              <a:t>Individually</a:t>
            </a:r>
            <a:r>
              <a:rPr lang="en-GB" sz="2400" dirty="0"/>
              <a:t> decide which has the highest concentration index, and which lowest. Rank them. </a:t>
            </a:r>
          </a:p>
          <a:p>
            <a:pPr marL="342900" indent="-342900">
              <a:buAutoNum type="arabicPeriod"/>
            </a:pPr>
            <a:r>
              <a:rPr lang="en-GB" sz="2400" b="1" dirty="0"/>
              <a:t>Discussion in pairs</a:t>
            </a:r>
            <a:r>
              <a:rPr lang="en-GB" sz="2400" dirty="0"/>
              <a:t>: Compare your answers in pairs.</a:t>
            </a:r>
          </a:p>
          <a:p>
            <a:pPr marL="342900" indent="-342900">
              <a:buAutoNum type="arabicPeriod"/>
            </a:pPr>
            <a:r>
              <a:rPr lang="en-GB" sz="2400" b="1" dirty="0"/>
              <a:t>Share and reveal</a:t>
            </a:r>
            <a:r>
              <a:rPr lang="en-GB" sz="2400" dirty="0"/>
              <a:t>: The ranking based on the measured index will be revealed as each group shares their best estimate.</a:t>
            </a:r>
          </a:p>
        </p:txBody>
      </p:sp>
    </p:spTree>
    <p:extLst>
      <p:ext uri="{BB962C8B-B14F-4D97-AF65-F5344CB8AC3E}">
        <p14:creationId xmlns:p14="http://schemas.microsoft.com/office/powerpoint/2010/main" val="4083574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8" descr="SDSS cutout #4 (objid 1237648704040140899)">
            <a:extLst>
              <a:ext uri="{FF2B5EF4-FFF2-40B4-BE49-F238E27FC236}">
                <a16:creationId xmlns:a16="http://schemas.microsoft.com/office/drawing/2014/main" id="{FAB4E9FF-E8FE-C78E-55B7-E4333B283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411" y="142438"/>
            <a:ext cx="3070295" cy="307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21" name="Rectangle 21520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8" name="Picture 4" descr="SDSS cutout #2 (objid 1237648705129873672)">
            <a:extLst>
              <a:ext uri="{FF2B5EF4-FFF2-40B4-BE49-F238E27FC236}">
                <a16:creationId xmlns:a16="http://schemas.microsoft.com/office/drawing/2014/main" id="{0632A511-EEFB-EB92-F332-845EEFC17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8438" y="142439"/>
            <a:ext cx="3070295" cy="307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23" name="Rectangle 21522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4" name="Picture 10" descr="SDSS cutout #5 (objid 1237648704044925105)">
            <a:extLst>
              <a:ext uri="{FF2B5EF4-FFF2-40B4-BE49-F238E27FC236}">
                <a16:creationId xmlns:a16="http://schemas.microsoft.com/office/drawing/2014/main" id="{FDC9D7BB-0441-1274-88A3-DFC72FB4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3569" y="142438"/>
            <a:ext cx="3074077" cy="307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25" name="Rectangle 21524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0" name="Picture 6" descr="SDSS cutout #3 (objid 1237648675034759330)">
            <a:extLst>
              <a:ext uri="{FF2B5EF4-FFF2-40B4-BE49-F238E27FC236}">
                <a16:creationId xmlns:a16="http://schemas.microsoft.com/office/drawing/2014/main" id="{E7193AFC-8C3A-B299-14A7-9B86AD96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595" y="3604628"/>
            <a:ext cx="3074077" cy="307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SDSS cutout #1 (objid 1237648704596082972)">
            <a:extLst>
              <a:ext uri="{FF2B5EF4-FFF2-40B4-BE49-F238E27FC236}">
                <a16:creationId xmlns:a16="http://schemas.microsoft.com/office/drawing/2014/main" id="{1C8A1A23-076A-747D-4179-5270B9947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9624" y="3604628"/>
            <a:ext cx="3074077" cy="307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SDSS cutout #6 (objid 1237648704057180232)">
            <a:extLst>
              <a:ext uri="{FF2B5EF4-FFF2-40B4-BE49-F238E27FC236}">
                <a16:creationId xmlns:a16="http://schemas.microsoft.com/office/drawing/2014/main" id="{84866B46-D1C5-4F59-6F54-4387414B6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3653" y="3604628"/>
            <a:ext cx="3074077" cy="307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41BE9-5CDD-1CBD-7598-7710FAF629D7}"/>
              </a:ext>
            </a:extLst>
          </p:cNvPr>
          <p:cNvSpPr txBox="1"/>
          <p:nvPr/>
        </p:nvSpPr>
        <p:spPr>
          <a:xfrm>
            <a:off x="3214088" y="2779359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#1</a:t>
            </a:r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A1404-54BF-B0F0-C244-668BBE66DB8A}"/>
              </a:ext>
            </a:extLst>
          </p:cNvPr>
          <p:cNvSpPr txBox="1"/>
          <p:nvPr/>
        </p:nvSpPr>
        <p:spPr>
          <a:xfrm>
            <a:off x="7330577" y="2779359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#2</a:t>
            </a:r>
            <a:endParaRPr lang="en-GB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9BFC6-51B7-ACE8-464B-65CB3323F663}"/>
              </a:ext>
            </a:extLst>
          </p:cNvPr>
          <p:cNvSpPr txBox="1"/>
          <p:nvPr/>
        </p:nvSpPr>
        <p:spPr>
          <a:xfrm>
            <a:off x="11378166" y="2794091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#3</a:t>
            </a: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B8921-B136-A6DC-D031-78E22119A65A}"/>
              </a:ext>
            </a:extLst>
          </p:cNvPr>
          <p:cNvSpPr txBox="1"/>
          <p:nvPr/>
        </p:nvSpPr>
        <p:spPr>
          <a:xfrm>
            <a:off x="3214087" y="6334780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#4</a:t>
            </a:r>
            <a:endParaRPr lang="en-GB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CAB6F-78D5-7CE0-3FD9-D4A0666DB127}"/>
              </a:ext>
            </a:extLst>
          </p:cNvPr>
          <p:cNvSpPr txBox="1"/>
          <p:nvPr/>
        </p:nvSpPr>
        <p:spPr>
          <a:xfrm>
            <a:off x="7367153" y="6327000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#5</a:t>
            </a:r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056C6-E5F3-6658-F61C-40DEC8579033}"/>
              </a:ext>
            </a:extLst>
          </p:cNvPr>
          <p:cNvSpPr txBox="1"/>
          <p:nvPr/>
        </p:nvSpPr>
        <p:spPr>
          <a:xfrm>
            <a:off x="11372590" y="6294536"/>
            <a:ext cx="8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#6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14609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A0A19"/>
            </a:gs>
            <a:gs pos="100000">
              <a:srgbClr val="280A46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s and galaxies in space&#10;&#10;AI-generated content may be incorrect.">
            <a:extLst>
              <a:ext uri="{FF2B5EF4-FFF2-40B4-BE49-F238E27FC236}">
                <a16:creationId xmlns:a16="http://schemas.microsoft.com/office/drawing/2014/main" id="{8E690132-D482-61D9-46D7-CF682A1B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92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D1D3070-B094-3B16-15EE-45F650C997F7}"/>
              </a:ext>
            </a:extLst>
          </p:cNvPr>
          <p:cNvGrpSpPr/>
          <p:nvPr/>
        </p:nvGrpSpPr>
        <p:grpSpPr>
          <a:xfrm>
            <a:off x="322175" y="742830"/>
            <a:ext cx="11465008" cy="5339792"/>
            <a:chOff x="322175" y="742830"/>
            <a:chExt cx="11465008" cy="53397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87F2BD-8736-9020-F8F7-FA03310AAEE7}"/>
                </a:ext>
              </a:extLst>
            </p:cNvPr>
            <p:cNvGrpSpPr/>
            <p:nvPr/>
          </p:nvGrpSpPr>
          <p:grpSpPr>
            <a:xfrm>
              <a:off x="9344757" y="744320"/>
              <a:ext cx="2442426" cy="2418857"/>
              <a:chOff x="414411" y="142438"/>
              <a:chExt cx="3100212" cy="3070295"/>
            </a:xfrm>
          </p:grpSpPr>
          <p:pic>
            <p:nvPicPr>
              <p:cNvPr id="3" name="Picture 8" descr="SDSS cutout #4 (objid 1237648704040140899)">
                <a:extLst>
                  <a:ext uri="{FF2B5EF4-FFF2-40B4-BE49-F238E27FC236}">
                    <a16:creationId xmlns:a16="http://schemas.microsoft.com/office/drawing/2014/main" id="{9831E66D-FCD2-5955-BE63-47FC8A5BD4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14411" y="142438"/>
                <a:ext cx="3070295" cy="30702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65100-6C1F-80B2-6979-807840A7A2FF}"/>
                  </a:ext>
                </a:extLst>
              </p:cNvPr>
              <p:cNvSpPr txBox="1"/>
              <p:nvPr/>
            </p:nvSpPr>
            <p:spPr>
              <a:xfrm>
                <a:off x="2700788" y="2532481"/>
                <a:ext cx="813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/>
                  <a:t>#1</a:t>
                </a:r>
                <a:endParaRPr lang="en-GB" sz="16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C11F5B-CAF5-36EB-C8B3-92D7653917EB}"/>
                </a:ext>
              </a:extLst>
            </p:cNvPr>
            <p:cNvGrpSpPr/>
            <p:nvPr/>
          </p:nvGrpSpPr>
          <p:grpSpPr>
            <a:xfrm>
              <a:off x="6601485" y="3662275"/>
              <a:ext cx="2418857" cy="2418857"/>
              <a:chOff x="4488438" y="142439"/>
              <a:chExt cx="3070295" cy="3070295"/>
            </a:xfrm>
          </p:grpSpPr>
          <p:pic>
            <p:nvPicPr>
              <p:cNvPr id="6" name="Picture 4" descr="SDSS cutout #2 (objid 1237648705129873672)">
                <a:extLst>
                  <a:ext uri="{FF2B5EF4-FFF2-40B4-BE49-F238E27FC236}">
                    <a16:creationId xmlns:a16="http://schemas.microsoft.com/office/drawing/2014/main" id="{21720E57-702F-AE66-34C2-E215D6DD5F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488438" y="142439"/>
                <a:ext cx="3070295" cy="30702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2C9CA8-89E9-656D-F456-CD814D890A88}"/>
                  </a:ext>
                </a:extLst>
              </p:cNvPr>
              <p:cNvSpPr txBox="1"/>
              <p:nvPr/>
            </p:nvSpPr>
            <p:spPr>
              <a:xfrm>
                <a:off x="6667539" y="2513662"/>
                <a:ext cx="813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/>
                  <a:t>#2</a:t>
                </a:r>
                <a:endParaRPr lang="en-GB" sz="16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FF341A-B2CE-F69C-AC26-B2C469F7394D}"/>
                </a:ext>
              </a:extLst>
            </p:cNvPr>
            <p:cNvGrpSpPr/>
            <p:nvPr/>
          </p:nvGrpSpPr>
          <p:grpSpPr>
            <a:xfrm>
              <a:off x="3858419" y="3660785"/>
              <a:ext cx="2421836" cy="2421836"/>
              <a:chOff x="8583568" y="142438"/>
              <a:chExt cx="3074077" cy="3074077"/>
            </a:xfrm>
          </p:grpSpPr>
          <p:pic>
            <p:nvPicPr>
              <p:cNvPr id="9" name="Picture 10" descr="SDSS cutout #5 (objid 1237648704044925105)">
                <a:extLst>
                  <a:ext uri="{FF2B5EF4-FFF2-40B4-BE49-F238E27FC236}">
                    <a16:creationId xmlns:a16="http://schemas.microsoft.com/office/drawing/2014/main" id="{9D505D32-7351-5CF6-4B26-139418F396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583568" y="142438"/>
                <a:ext cx="3074077" cy="3074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0023E9-1D01-07BC-C5FF-C04F06A4B0CA}"/>
                  </a:ext>
                </a:extLst>
              </p:cNvPr>
              <p:cNvSpPr txBox="1"/>
              <p:nvPr/>
            </p:nvSpPr>
            <p:spPr>
              <a:xfrm>
                <a:off x="10842393" y="2546865"/>
                <a:ext cx="813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/>
                  <a:t>#3</a:t>
                </a:r>
                <a:endParaRPr lang="en-GB" sz="16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9968EA-5A23-53C8-3BEB-B01E9CBA292F}"/>
                </a:ext>
              </a:extLst>
            </p:cNvPr>
            <p:cNvGrpSpPr/>
            <p:nvPr/>
          </p:nvGrpSpPr>
          <p:grpSpPr>
            <a:xfrm>
              <a:off x="9341574" y="3660785"/>
              <a:ext cx="2421837" cy="2421837"/>
              <a:chOff x="455595" y="3604628"/>
              <a:chExt cx="3074077" cy="3074077"/>
            </a:xfrm>
          </p:grpSpPr>
          <p:pic>
            <p:nvPicPr>
              <p:cNvPr id="12" name="Picture 6" descr="SDSS cutout #3 (objid 1237648675034759330)">
                <a:extLst>
                  <a:ext uri="{FF2B5EF4-FFF2-40B4-BE49-F238E27FC236}">
                    <a16:creationId xmlns:a16="http://schemas.microsoft.com/office/drawing/2014/main" id="{71CEE9B8-3D34-B054-F377-97BFD1AD2D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55595" y="3604628"/>
                <a:ext cx="3074077" cy="3074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C7FB21-E17E-77FC-7FE3-C8533EB878D7}"/>
                  </a:ext>
                </a:extLst>
              </p:cNvPr>
              <p:cNvSpPr txBox="1"/>
              <p:nvPr/>
            </p:nvSpPr>
            <p:spPr>
              <a:xfrm>
                <a:off x="2602564" y="5892267"/>
                <a:ext cx="813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/>
                  <a:t>#4</a:t>
                </a:r>
                <a:endParaRPr lang="en-GB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65E173-72C6-B14E-1071-7036175387E0}"/>
                </a:ext>
              </a:extLst>
            </p:cNvPr>
            <p:cNvGrpSpPr/>
            <p:nvPr/>
          </p:nvGrpSpPr>
          <p:grpSpPr>
            <a:xfrm>
              <a:off x="6601609" y="742830"/>
              <a:ext cx="2421837" cy="2421837"/>
              <a:chOff x="4519624" y="3604628"/>
              <a:chExt cx="3074077" cy="3074077"/>
            </a:xfrm>
          </p:grpSpPr>
          <p:pic>
            <p:nvPicPr>
              <p:cNvPr id="15" name="Picture 2" descr="SDSS cutout #1 (objid 1237648704596082972)">
                <a:extLst>
                  <a:ext uri="{FF2B5EF4-FFF2-40B4-BE49-F238E27FC236}">
                    <a16:creationId xmlns:a16="http://schemas.microsoft.com/office/drawing/2014/main" id="{6C236156-9B4B-939D-A7BC-386132D990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519624" y="3604628"/>
                <a:ext cx="3074077" cy="3074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D0B472-EBA0-E103-1B78-DD172B00C9B5}"/>
                  </a:ext>
                </a:extLst>
              </p:cNvPr>
              <p:cNvSpPr txBox="1"/>
              <p:nvPr/>
            </p:nvSpPr>
            <p:spPr>
              <a:xfrm>
                <a:off x="6637296" y="6032926"/>
                <a:ext cx="813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/>
                  <a:t>#5</a:t>
                </a:r>
                <a:endParaRPr lang="en-GB" sz="16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C793BA-E405-8D31-A2D5-93AC8666A2E5}"/>
                </a:ext>
              </a:extLst>
            </p:cNvPr>
            <p:cNvGrpSpPr/>
            <p:nvPr/>
          </p:nvGrpSpPr>
          <p:grpSpPr>
            <a:xfrm>
              <a:off x="3858460" y="742830"/>
              <a:ext cx="2421837" cy="2421837"/>
              <a:chOff x="8583653" y="3604628"/>
              <a:chExt cx="3074077" cy="3074077"/>
            </a:xfrm>
          </p:grpSpPr>
          <p:pic>
            <p:nvPicPr>
              <p:cNvPr id="18" name="Picture 12" descr="SDSS cutout #6 (objid 1237648704057180232)">
                <a:extLst>
                  <a:ext uri="{FF2B5EF4-FFF2-40B4-BE49-F238E27FC236}">
                    <a16:creationId xmlns:a16="http://schemas.microsoft.com/office/drawing/2014/main" id="{8E676451-FE1B-86D9-37DF-2046F18775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583653" y="3604628"/>
                <a:ext cx="3074077" cy="3074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A0B1E8-A259-D980-2987-BE643605135D}"/>
                  </a:ext>
                </a:extLst>
              </p:cNvPr>
              <p:cNvSpPr txBox="1"/>
              <p:nvPr/>
            </p:nvSpPr>
            <p:spPr>
              <a:xfrm>
                <a:off x="10843895" y="6032926"/>
                <a:ext cx="813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/>
                  <a:t>#6</a:t>
                </a:r>
                <a:endParaRPr lang="en-GB" sz="1600" dirty="0"/>
              </a:p>
            </p:txBody>
          </p:sp>
        </p:grp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7086B178-B495-8FF8-271C-176E860E7F75}"/>
                </a:ext>
              </a:extLst>
            </p:cNvPr>
            <p:cNvSpPr txBox="1">
              <a:spLocks/>
            </p:cNvSpPr>
            <p:nvPr/>
          </p:nvSpPr>
          <p:spPr>
            <a:xfrm>
              <a:off x="322175" y="1299325"/>
              <a:ext cx="3092781" cy="1308847"/>
            </a:xfrm>
            <a:prstGeom prst="rect">
              <a:avLst/>
            </a:prstGeom>
          </p:spPr>
          <p:txBody>
            <a:bodyPr>
              <a:normAutofit fontScale="90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MK" dirty="0"/>
                <a:t>Highest concentration index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73728737-2C17-C8F7-BB1E-626631AF0996}"/>
                </a:ext>
              </a:extLst>
            </p:cNvPr>
            <p:cNvSpPr txBox="1">
              <a:spLocks/>
            </p:cNvSpPr>
            <p:nvPr/>
          </p:nvSpPr>
          <p:spPr>
            <a:xfrm>
              <a:off x="322176" y="4217280"/>
              <a:ext cx="3092781" cy="1308847"/>
            </a:xfrm>
            <a:prstGeom prst="rect">
              <a:avLst/>
            </a:prstGeom>
          </p:spPr>
          <p:txBody>
            <a:bodyPr>
              <a:normAutofit fontScale="90000" lnSpcReduction="2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MK" dirty="0"/>
                <a:t>Lowest concentration index</a:t>
              </a: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DC731638-383E-FFAE-3BC0-3B747802A739}"/>
                </a:ext>
              </a:extLst>
            </p:cNvPr>
            <p:cNvSpPr/>
            <p:nvPr/>
          </p:nvSpPr>
          <p:spPr>
            <a:xfrm rot="5400000">
              <a:off x="3339216" y="1809374"/>
              <a:ext cx="717176" cy="28874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K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C161DB67-C9ED-2FEC-2E01-4CC0976139DB}"/>
                </a:ext>
              </a:extLst>
            </p:cNvPr>
            <p:cNvSpPr/>
            <p:nvPr/>
          </p:nvSpPr>
          <p:spPr>
            <a:xfrm rot="5400000">
              <a:off x="6082365" y="1809374"/>
              <a:ext cx="717176" cy="28874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K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98F546C0-53B2-7696-9931-954295916A43}"/>
                </a:ext>
              </a:extLst>
            </p:cNvPr>
            <p:cNvSpPr/>
            <p:nvPr/>
          </p:nvSpPr>
          <p:spPr>
            <a:xfrm rot="5400000">
              <a:off x="8825514" y="1809374"/>
              <a:ext cx="717176" cy="28874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K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C4C2A98-F11D-B8CE-4836-CD7399F9AED0}"/>
                </a:ext>
              </a:extLst>
            </p:cNvPr>
            <p:cNvSpPr/>
            <p:nvPr/>
          </p:nvSpPr>
          <p:spPr>
            <a:xfrm rot="10800000">
              <a:off x="10199279" y="3294015"/>
              <a:ext cx="717176" cy="28874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K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486644C0-FDE1-8BBC-3097-AB21E0F53F35}"/>
                </a:ext>
              </a:extLst>
            </p:cNvPr>
            <p:cNvSpPr/>
            <p:nvPr/>
          </p:nvSpPr>
          <p:spPr>
            <a:xfrm rot="16200000">
              <a:off x="8822369" y="4727329"/>
              <a:ext cx="717176" cy="28874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K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525AC7DB-B853-3A61-4D5F-A4813F6CEB29}"/>
                </a:ext>
              </a:extLst>
            </p:cNvPr>
            <p:cNvSpPr/>
            <p:nvPr/>
          </p:nvSpPr>
          <p:spPr>
            <a:xfrm rot="16200000">
              <a:off x="6082282" y="4727330"/>
              <a:ext cx="717176" cy="28874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K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B8224647-DFE8-6E6B-FCB3-7B616C281B67}"/>
                </a:ext>
              </a:extLst>
            </p:cNvPr>
            <p:cNvSpPr/>
            <p:nvPr/>
          </p:nvSpPr>
          <p:spPr>
            <a:xfrm rot="16200000">
              <a:off x="3339216" y="4727330"/>
              <a:ext cx="717176" cy="28874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K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84DDEC1-C273-345A-E559-F17744383DE1}"/>
              </a:ext>
            </a:extLst>
          </p:cNvPr>
          <p:cNvSpPr/>
          <p:nvPr/>
        </p:nvSpPr>
        <p:spPr>
          <a:xfrm>
            <a:off x="3858419" y="742830"/>
            <a:ext cx="2420720" cy="242034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602CC5-1477-283E-4387-F8C21489B5C2}"/>
              </a:ext>
            </a:extLst>
          </p:cNvPr>
          <p:cNvSpPr/>
          <p:nvPr/>
        </p:nvSpPr>
        <p:spPr>
          <a:xfrm>
            <a:off x="6595439" y="742830"/>
            <a:ext cx="2420720" cy="242034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634ACC-254F-24A0-F1A5-6C39D2067FBA}"/>
              </a:ext>
            </a:extLst>
          </p:cNvPr>
          <p:cNvSpPr/>
          <p:nvPr/>
        </p:nvSpPr>
        <p:spPr>
          <a:xfrm>
            <a:off x="9369123" y="742829"/>
            <a:ext cx="2420720" cy="242034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F3FF68-D0D2-BB15-4A08-6B2844DE80FF}"/>
              </a:ext>
            </a:extLst>
          </p:cNvPr>
          <p:cNvSpPr/>
          <p:nvPr/>
        </p:nvSpPr>
        <p:spPr>
          <a:xfrm>
            <a:off x="3858241" y="3668734"/>
            <a:ext cx="2420720" cy="242034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9C8E0A-1343-53A3-BDC4-FD3B634CA374}"/>
              </a:ext>
            </a:extLst>
          </p:cNvPr>
          <p:cNvSpPr/>
          <p:nvPr/>
        </p:nvSpPr>
        <p:spPr>
          <a:xfrm>
            <a:off x="6585242" y="3668734"/>
            <a:ext cx="2420720" cy="242034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AF0C8F-741C-44A5-D84F-60514C92BC50}"/>
              </a:ext>
            </a:extLst>
          </p:cNvPr>
          <p:cNvSpPr/>
          <p:nvPr/>
        </p:nvSpPr>
        <p:spPr>
          <a:xfrm>
            <a:off x="9372365" y="3660784"/>
            <a:ext cx="2420720" cy="242034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K"/>
          </a:p>
        </p:txBody>
      </p:sp>
    </p:spTree>
    <p:extLst>
      <p:ext uri="{BB962C8B-B14F-4D97-AF65-F5344CB8AC3E}">
        <p14:creationId xmlns:p14="http://schemas.microsoft.com/office/powerpoint/2010/main" val="341049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C0B2B-4EB0-11FB-D0C6-CDA23BD4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3B38D7-9DAA-43A4-E931-83994C3D8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CC9896-8464-2F99-7F86-269C7B9F03C4}"/>
              </a:ext>
            </a:extLst>
          </p:cNvPr>
          <p:cNvSpPr txBox="1"/>
          <p:nvPr/>
        </p:nvSpPr>
        <p:spPr>
          <a:xfrm>
            <a:off x="6148154" y="683235"/>
            <a:ext cx="6593075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From Shapes to Colors</a:t>
            </a:r>
          </a:p>
        </p:txBody>
      </p:sp>
      <p:pic>
        <p:nvPicPr>
          <p:cNvPr id="4" name="Picture 3" descr="Stars and galaxies in space&#10;&#10;AI-generated content may be incorrect.">
            <a:extLst>
              <a:ext uri="{FF2B5EF4-FFF2-40B4-BE49-F238E27FC236}">
                <a16:creationId xmlns:a16="http://schemas.microsoft.com/office/drawing/2014/main" id="{12135358-B08B-82D6-93B2-28E9121425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18" t="14" b="-14"/>
          <a:stretch>
            <a:fillRect/>
          </a:stretch>
        </p:blipFill>
        <p:spPr>
          <a:xfrm>
            <a:off x="-552404" y="975"/>
            <a:ext cx="614815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147156-B253-9FD3-F3AA-27C5F0BAAFD1}"/>
              </a:ext>
            </a:extLst>
          </p:cNvPr>
          <p:cNvSpPr txBox="1"/>
          <p:nvPr/>
        </p:nvSpPr>
        <p:spPr>
          <a:xfrm>
            <a:off x="6148155" y="1736035"/>
            <a:ext cx="5560142" cy="448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We’ve sorted galaxies by their outer shapes using concentration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But shapes don’t tell the whole story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Next we “measure” the colors of galaxies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400" dirty="0"/>
              <a:t>It's no accident that SDSS didn’t take just one picture of each galaxy, but five: through the u, g, r, </a:t>
            </a:r>
            <a:r>
              <a:rPr lang="en-US" sz="2400" dirty="0" err="1"/>
              <a:t>i</a:t>
            </a:r>
            <a:r>
              <a:rPr lang="en-US" sz="2400" dirty="0"/>
              <a:t>, z filters.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400" dirty="0"/>
              <a:t>By combining and comparing the light from these filters, we can learn a lot about each galaxy. </a:t>
            </a:r>
          </a:p>
          <a:p>
            <a:pPr marL="342900" indent="-34290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A galaxy’s </a:t>
            </a:r>
            <a:r>
              <a:rPr lang="en-GB" sz="2400" dirty="0" err="1"/>
              <a:t>color</a:t>
            </a:r>
            <a:r>
              <a:rPr lang="en-GB" sz="2400" dirty="0"/>
              <a:t> comes mainly from its stars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836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C2F90-9CD3-8BE5-31FC-30A5E9457DAB}"/>
              </a:ext>
            </a:extLst>
          </p:cNvPr>
          <p:cNvSpPr txBox="1"/>
          <p:nvPr/>
        </p:nvSpPr>
        <p:spPr>
          <a:xfrm>
            <a:off x="1490871" y="365183"/>
            <a:ext cx="8388626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What galaxy images actually look like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DE2A4F4-0DDD-0B9A-7204-74EA3B011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5" y="1358099"/>
            <a:ext cx="10701129" cy="237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7C6D8D72-F2BF-D988-5896-F038CED0B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5" y="4078748"/>
            <a:ext cx="10701129" cy="237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98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93C55-C7F9-B761-85BC-27655B18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BA91DA-D335-ECFF-7C0D-4A476C962F28}"/>
              </a:ext>
            </a:extLst>
          </p:cNvPr>
          <p:cNvSpPr txBox="1"/>
          <p:nvPr/>
        </p:nvSpPr>
        <p:spPr>
          <a:xfrm>
            <a:off x="7666540" y="643463"/>
            <a:ext cx="3549858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Stars and Galaxy Colors</a:t>
            </a:r>
          </a:p>
        </p:txBody>
      </p:sp>
      <p:pic>
        <p:nvPicPr>
          <p:cNvPr id="5" name="Picture 4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976F2E0B-4D8C-7D77-D3DA-200F80106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18" y="808749"/>
            <a:ext cx="7129931" cy="52405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1C131C-4B8A-8687-F570-6D31BB500A7A}"/>
              </a:ext>
            </a:extLst>
          </p:cNvPr>
          <p:cNvSpPr txBox="1"/>
          <p:nvPr/>
        </p:nvSpPr>
        <p:spPr>
          <a:xfrm>
            <a:off x="7666540" y="2253373"/>
            <a:ext cx="4326194" cy="4604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000" dirty="0"/>
              <a:t>Stars are classified by their colors: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/>
              <a:t>O/B stars → hot, blue, short-lived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/>
              <a:t>K/M stars → cool, red, long-lived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000" dirty="0"/>
              <a:t>Galaxy color = snapshot of its stars: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/>
              <a:t>Blue galaxy → has young, massive stars (must be forming stars recently)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/>
              <a:t>Red galaxy → dominated by older, cooler stars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000" dirty="0"/>
              <a:t>Important:</a:t>
            </a:r>
            <a:br>
              <a:rPr lang="en-US" sz="2000" dirty="0"/>
            </a:br>
            <a:r>
              <a:rPr lang="en-US" sz="2000" dirty="0"/>
              <a:t>Dust can absorb/scatter blue light → galaxies (especially edge-on spirals) may look redder and dimmer than they really are.</a:t>
            </a:r>
          </a:p>
        </p:txBody>
      </p:sp>
    </p:spTree>
    <p:extLst>
      <p:ext uri="{BB962C8B-B14F-4D97-AF65-F5344CB8AC3E}">
        <p14:creationId xmlns:p14="http://schemas.microsoft.com/office/powerpoint/2010/main" val="369286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E1C76-5AE3-9F6C-3B3E-7905970D9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0395931-6098-D350-B331-8C1161DB0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051A2-DDCB-FECF-204D-A640C4AB2B4B}"/>
              </a:ext>
            </a:extLst>
          </p:cNvPr>
          <p:cNvSpPr txBox="1"/>
          <p:nvPr/>
        </p:nvSpPr>
        <p:spPr>
          <a:xfrm>
            <a:off x="3081131" y="-1786"/>
            <a:ext cx="6405859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Color Index (</a:t>
            </a:r>
            <a:r>
              <a:rPr lang="en-US" sz="36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u–r</a:t>
            </a: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B848B1-6E09-AE85-5268-EE90DC7B9526}"/>
                  </a:ext>
                </a:extLst>
              </p:cNvPr>
              <p:cNvSpPr txBox="1"/>
              <p:nvPr/>
            </p:nvSpPr>
            <p:spPr>
              <a:xfrm>
                <a:off x="379296" y="1301282"/>
                <a:ext cx="4761116" cy="51517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r>
                  <a:rPr lang="en-GB" sz="2400" dirty="0"/>
                  <a:t>Compare brightness in </a:t>
                </a:r>
                <a:r>
                  <a:rPr lang="en-GB" sz="2400" b="1" dirty="0"/>
                  <a:t>u (ultraviolet)</a:t>
                </a:r>
                <a:r>
                  <a:rPr lang="en-GB" sz="2400" dirty="0"/>
                  <a:t> and </a:t>
                </a:r>
                <a:r>
                  <a:rPr lang="en-GB" sz="2400" b="1" dirty="0"/>
                  <a:t>r (red)</a:t>
                </a:r>
              </a:p>
              <a:p>
                <a:endParaRPr lang="en-GB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/>
                        <m:t>𝑢</m:t>
                      </m:r>
                      <m:r>
                        <a:rPr lang="en-GB" sz="2400"/>
                        <m:t>−</m:t>
                      </m:r>
                      <m:r>
                        <a:rPr lang="en-GB" sz="2400" i="1"/>
                        <m:t>𝑟</m:t>
                      </m:r>
                      <m:r>
                        <a:rPr lang="en-GB" sz="2400"/>
                        <m:t>=</m:t>
                      </m:r>
                      <m:r>
                        <m:rPr>
                          <m:nor/>
                        </m:rPr>
                        <a:rPr lang="en-GB" sz="2400" i="1"/>
                        <m:t>brightness</m:t>
                      </m:r>
                      <m:r>
                        <m:rPr>
                          <m:nor/>
                        </m:rPr>
                        <a:rPr lang="en-GB" sz="2400" i="1"/>
                        <m:t> </m:t>
                      </m:r>
                      <m:r>
                        <m:rPr>
                          <m:nor/>
                        </m:rPr>
                        <a:rPr lang="en-GB" sz="2400" i="1"/>
                        <m:t>in</m:t>
                      </m:r>
                      <m:r>
                        <m:rPr>
                          <m:nor/>
                        </m:rPr>
                        <a:rPr lang="en-GB" sz="2400" i="1"/>
                        <m:t> </m:t>
                      </m:r>
                      <m:r>
                        <m:rPr>
                          <m:nor/>
                        </m:rPr>
                        <a:rPr lang="en-GB" sz="2400" i="1"/>
                        <m:t>u</m:t>
                      </m:r>
                      <m:r>
                        <a:rPr lang="en-GB" sz="2400"/>
                        <m:t>−</m:t>
                      </m:r>
                      <m:r>
                        <m:rPr>
                          <m:nor/>
                        </m:rPr>
                        <a:rPr lang="en-GB" sz="2400" i="1"/>
                        <m:t>brightness</m:t>
                      </m:r>
                      <m:r>
                        <m:rPr>
                          <m:nor/>
                        </m:rPr>
                        <a:rPr lang="en-GB" sz="2400" i="1"/>
                        <m:t> </m:t>
                      </m:r>
                      <m:r>
                        <m:rPr>
                          <m:nor/>
                        </m:rPr>
                        <a:rPr lang="en-GB" sz="2400" i="1"/>
                        <m:t>in</m:t>
                      </m:r>
                      <m:r>
                        <m:rPr>
                          <m:nor/>
                        </m:rPr>
                        <a:rPr lang="en-GB" sz="2400" i="1"/>
                        <m:t> </m:t>
                      </m:r>
                      <m:r>
                        <m:rPr>
                          <m:nor/>
                        </m:rPr>
                        <a:rPr lang="en-GB" sz="2400" i="1"/>
                        <m:t>r</m:t>
                      </m:r>
                    </m:oMath>
                  </m:oMathPara>
                </a14:m>
                <a:endParaRPr lang="en-GB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Smaller u–r</a:t>
                </a:r>
                <a:r>
                  <a:rPr lang="en-GB" sz="2400" dirty="0"/>
                  <a:t> → brighter in u → </a:t>
                </a:r>
                <a:r>
                  <a:rPr lang="en-GB" sz="2400" b="1" dirty="0"/>
                  <a:t>bluer</a:t>
                </a:r>
                <a:r>
                  <a:rPr lang="en-GB" sz="2400" dirty="0"/>
                  <a:t> galaxy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Larger u–r</a:t>
                </a:r>
                <a:r>
                  <a:rPr lang="en-GB" sz="2400" dirty="0"/>
                  <a:t> → brighter in r → </a:t>
                </a:r>
                <a:r>
                  <a:rPr lang="en-GB" sz="2400" b="1" dirty="0"/>
                  <a:t>redder</a:t>
                </a:r>
                <a:r>
                  <a:rPr lang="en-GB" sz="2400" dirty="0"/>
                  <a:t> galaxy</a:t>
                </a:r>
              </a:p>
              <a:p>
                <a:endParaRPr lang="en-GB" sz="2400" b="1" dirty="0"/>
              </a:p>
              <a:p>
                <a:r>
                  <a:rPr lang="en-GB" sz="2400" b="1" dirty="0"/>
                  <a:t>Rule of thumb</a:t>
                </a: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/>
                      <m:t>𝑢</m:t>
                    </m:r>
                    <m:r>
                      <m:rPr>
                        <m:nor/>
                      </m:rPr>
                      <a:rPr lang="en-GB" sz="2400" i="1"/>
                      <m:t>–</m:t>
                    </m:r>
                    <m:r>
                      <a:rPr lang="en-GB" sz="2400" i="1"/>
                      <m:t>𝑟</m:t>
                    </m:r>
                    <m:r>
                      <a:rPr lang="en-GB" sz="2400"/>
                      <m:t>&lt;2.2</m:t>
                    </m:r>
                  </m:oMath>
                </a14:m>
                <a:r>
                  <a:rPr lang="en-GB" sz="2400" dirty="0"/>
                  <a:t>→ spiral-like (blue)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/>
                      <m:t>𝑢</m:t>
                    </m:r>
                    <m:r>
                      <m:rPr>
                        <m:nor/>
                      </m:rPr>
                      <a:rPr lang="en-GB" sz="2400" i="1"/>
                      <m:t>–</m:t>
                    </m:r>
                    <m:r>
                      <a:rPr lang="en-GB" sz="2400" i="1"/>
                      <m:t>𝑟</m:t>
                    </m:r>
                    <m:r>
                      <a:rPr lang="en-GB" sz="2400"/>
                      <m:t>≥2.2</m:t>
                    </m:r>
                  </m:oMath>
                </a14:m>
                <a:r>
                  <a:rPr lang="en-GB" sz="2400" dirty="0"/>
                  <a:t>→ elliptical-like (red)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B848B1-6E09-AE85-5268-EE90DC7B9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96" y="1301282"/>
                <a:ext cx="4761116" cy="5151779"/>
              </a:xfrm>
              <a:prstGeom prst="rect">
                <a:avLst/>
              </a:prstGeom>
              <a:blipFill>
                <a:blip r:embed="rId4"/>
                <a:stretch>
                  <a:fillRect l="-1862"/>
                </a:stretch>
              </a:blipFill>
            </p:spPr>
            <p:txBody>
              <a:bodyPr/>
              <a:lstStyle/>
              <a:p>
                <a:r>
                  <a:rPr lang="en-M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3A9C85B4-514E-8D6A-B26D-F8976317F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3"/>
          <a:stretch>
            <a:fillRect/>
          </a:stretch>
        </p:blipFill>
        <p:spPr bwMode="auto">
          <a:xfrm>
            <a:off x="5440155" y="1301282"/>
            <a:ext cx="6410739" cy="237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B49E0E-33C0-C829-BB2B-B67BB2ABC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3"/>
          <a:stretch>
            <a:fillRect/>
          </a:stretch>
        </p:blipFill>
        <p:spPr bwMode="auto">
          <a:xfrm>
            <a:off x="5440154" y="4078748"/>
            <a:ext cx="6410739" cy="237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701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E282FB-F90A-0729-8B8F-447FAD886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FE27B9-54C7-ACF9-9871-656878E02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D0B5DE-F8A1-DBEC-2D9E-85D3E2369441}"/>
              </a:ext>
            </a:extLst>
          </p:cNvPr>
          <p:cNvSpPr txBox="1"/>
          <p:nvPr/>
        </p:nvSpPr>
        <p:spPr>
          <a:xfrm>
            <a:off x="552406" y="683235"/>
            <a:ext cx="5212290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Does Color Match Shape?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01F89-03A7-134B-D985-639B3E2854A6}"/>
              </a:ext>
            </a:extLst>
          </p:cNvPr>
          <p:cNvSpPr txBox="1"/>
          <p:nvPr/>
        </p:nvSpPr>
        <p:spPr>
          <a:xfrm>
            <a:off x="552406" y="1686981"/>
            <a:ext cx="4914116" cy="448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Galaxy type so far: from </a:t>
            </a:r>
            <a:r>
              <a:rPr lang="en-GB" sz="2800" b="1" dirty="0"/>
              <a:t>concentration index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Now: check if </a:t>
            </a:r>
            <a:r>
              <a:rPr lang="en-GB" sz="2800" b="1" dirty="0" err="1"/>
              <a:t>color</a:t>
            </a:r>
            <a:r>
              <a:rPr lang="en-GB" sz="2800" b="1" dirty="0"/>
              <a:t> (u–r)</a:t>
            </a:r>
            <a:r>
              <a:rPr lang="en-GB" sz="2800" dirty="0"/>
              <a:t> tells the same story</a:t>
            </a:r>
          </a:p>
          <a:p>
            <a:endParaRPr lang="en-GB" sz="2800" dirty="0"/>
          </a:p>
          <a:p>
            <a:r>
              <a:rPr lang="en-GB" sz="2800" dirty="0"/>
              <a:t>For the next activities, we will switch onto a spreadsheet, to work with a prepared data table. </a:t>
            </a:r>
          </a:p>
          <a:p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3BA03-E8FA-554B-A9B9-4A230A7FA23A}"/>
              </a:ext>
            </a:extLst>
          </p:cNvPr>
          <p:cNvSpPr txBox="1"/>
          <p:nvPr/>
        </p:nvSpPr>
        <p:spPr>
          <a:xfrm>
            <a:off x="6317102" y="974035"/>
            <a:ext cx="5629733" cy="563231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GB" sz="2400" dirty="0"/>
              <a:t>A CSV file will be provided with: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Galaxy label from concentration index (𝐶_𝑟)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Brightness values in all 5 SDSS filters (u, g, r, </a:t>
            </a:r>
            <a:r>
              <a:rPr lang="en-GB" sz="2400" dirty="0" err="1"/>
              <a:t>i</a:t>
            </a:r>
            <a:r>
              <a:rPr lang="en-GB" sz="2400" dirty="0"/>
              <a:t>, 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Redshift and other useful data</a:t>
            </a:r>
          </a:p>
          <a:p>
            <a:endParaRPr lang="en-GB" sz="2400" dirty="0"/>
          </a:p>
          <a:p>
            <a:r>
              <a:rPr lang="en-GB" sz="2400" dirty="0"/>
              <a:t>In your </a:t>
            </a:r>
            <a:r>
              <a:rPr lang="en-GB" sz="2400" dirty="0" err="1"/>
              <a:t>favorite</a:t>
            </a:r>
            <a:r>
              <a:rPr lang="en-GB" sz="2400" dirty="0"/>
              <a:t> spreadsheet software, you’ll explore how </a:t>
            </a:r>
            <a:r>
              <a:rPr lang="en-GB" sz="2400" dirty="0" err="1"/>
              <a:t>color</a:t>
            </a:r>
            <a:r>
              <a:rPr lang="en-GB" sz="2400" dirty="0"/>
              <a:t> and shape connect by making your own plots and calculations.</a:t>
            </a:r>
          </a:p>
          <a:p>
            <a:endParaRPr lang="en-GB" sz="2400" dirty="0"/>
          </a:p>
          <a:p>
            <a:r>
              <a:rPr lang="en-GB" sz="2400" dirty="0"/>
              <a:t>Several activities will guide you step by step — no “ready answers” on the slides, you’ll find them yourself!</a:t>
            </a:r>
          </a:p>
        </p:txBody>
      </p:sp>
    </p:spTree>
    <p:extLst>
      <p:ext uri="{BB962C8B-B14F-4D97-AF65-F5344CB8AC3E}">
        <p14:creationId xmlns:p14="http://schemas.microsoft.com/office/powerpoint/2010/main" val="239818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22AB94-F233-089D-FE97-BDAB9CB98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F30924E-47C9-F548-5BDE-DBC9F6EC0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67A3D-CB45-9E8B-E88A-1B60E175C314}"/>
              </a:ext>
            </a:extLst>
          </p:cNvPr>
          <p:cNvSpPr txBox="1"/>
          <p:nvPr/>
        </p:nvSpPr>
        <p:spPr>
          <a:xfrm>
            <a:off x="2859836" y="240676"/>
            <a:ext cx="6469152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Activity 3: Working with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C3081-0179-B212-3739-9EA518E8AA89}"/>
              </a:ext>
            </a:extLst>
          </p:cNvPr>
          <p:cNvSpPr txBox="1"/>
          <p:nvPr/>
        </p:nvSpPr>
        <p:spPr>
          <a:xfrm>
            <a:off x="552406" y="1686981"/>
            <a:ext cx="5848393" cy="448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b="1" dirty="0"/>
              <a:t>Task 3.1:</a:t>
            </a:r>
            <a:r>
              <a:rPr lang="en-GB" sz="2800" dirty="0"/>
              <a:t> Creating a u-r </a:t>
            </a:r>
            <a:r>
              <a:rPr lang="en-GB" sz="2800" dirty="0" err="1"/>
              <a:t>color</a:t>
            </a:r>
            <a:r>
              <a:rPr lang="en-GB" sz="2800" dirty="0"/>
              <a:t> index histogram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 histogram is a plot that shows how many galaxies fall in each u-r value range.</a:t>
            </a:r>
          </a:p>
          <a:p>
            <a:endParaRPr lang="en-GB" sz="2400" dirty="0"/>
          </a:p>
          <a:p>
            <a:r>
              <a:rPr lang="en-GB" sz="2400" dirty="0"/>
              <a:t>Steps:</a:t>
            </a:r>
          </a:p>
          <a:p>
            <a:r>
              <a:rPr lang="en-GB" sz="2400" dirty="0"/>
              <a:t>1. Open the provided CSV file.</a:t>
            </a:r>
          </a:p>
          <a:p>
            <a:r>
              <a:rPr lang="en-GB" sz="2400" dirty="0"/>
              <a:t>2. Make two new tables (can be on the same sheet):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Table 1: copy </a:t>
            </a:r>
            <a:r>
              <a:rPr lang="en-GB" sz="2400" dirty="0" err="1"/>
              <a:t>u_r</a:t>
            </a:r>
            <a:r>
              <a:rPr lang="en-GB" sz="2400" dirty="0"/>
              <a:t> values for spiral-like galaxies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Table 2: copy </a:t>
            </a:r>
            <a:r>
              <a:rPr lang="en-GB" sz="2400" dirty="0" err="1"/>
              <a:t>u_r</a:t>
            </a:r>
            <a:r>
              <a:rPr lang="en-GB" sz="2400" dirty="0"/>
              <a:t> values for elliptical-like galaxies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BDCEE-702B-2E5F-49F6-6EDEFAEE46DC}"/>
              </a:ext>
            </a:extLst>
          </p:cNvPr>
          <p:cNvSpPr txBox="1"/>
          <p:nvPr/>
        </p:nvSpPr>
        <p:spPr>
          <a:xfrm>
            <a:off x="6645965" y="1724066"/>
            <a:ext cx="5546035" cy="448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400" dirty="0"/>
              <a:t>3. Insert a chart: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Select both tables.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Choose Insert → Chart → Histogram (Google Sheets) or Insert → Histogram/Column (Excel).</a:t>
            </a:r>
          </a:p>
          <a:p>
            <a:endParaRPr lang="en-GB" sz="2400" dirty="0"/>
          </a:p>
          <a:p>
            <a:r>
              <a:rPr lang="en-GB" sz="2400" dirty="0"/>
              <a:t>4. Adjust the chart: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Both groups should appear in different </a:t>
            </a:r>
            <a:r>
              <a:rPr lang="en-GB" sz="2400" dirty="0" err="1"/>
              <a:t>colors</a:t>
            </a:r>
            <a:r>
              <a:rPr lang="en-GB" sz="2400" dirty="0"/>
              <a:t> automatically.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Add axis labels: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X-axis = “u–r (</a:t>
            </a:r>
            <a:r>
              <a:rPr lang="en-GB" sz="2400" dirty="0" err="1"/>
              <a:t>color</a:t>
            </a:r>
            <a:r>
              <a:rPr lang="en-GB" sz="2400" dirty="0"/>
              <a:t> index)”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Y-axis = “Number of galaxies”</a:t>
            </a:r>
          </a:p>
        </p:txBody>
      </p:sp>
    </p:spTree>
    <p:extLst>
      <p:ext uri="{BB962C8B-B14F-4D97-AF65-F5344CB8AC3E}">
        <p14:creationId xmlns:p14="http://schemas.microsoft.com/office/powerpoint/2010/main" val="2701292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81828-2A7A-BA6D-7F69-5168DAB4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457506-2150-1A14-2FCF-198BDE411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032194-ADA0-83EF-5C3C-90497ED0A586}"/>
              </a:ext>
            </a:extLst>
          </p:cNvPr>
          <p:cNvSpPr txBox="1"/>
          <p:nvPr/>
        </p:nvSpPr>
        <p:spPr>
          <a:xfrm>
            <a:off x="2859836" y="240676"/>
            <a:ext cx="6469152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Activity 3: Working with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607C8-2AC5-4E06-9F57-111F12D1FF92}"/>
              </a:ext>
            </a:extLst>
          </p:cNvPr>
          <p:cNvSpPr txBox="1"/>
          <p:nvPr/>
        </p:nvSpPr>
        <p:spPr>
          <a:xfrm>
            <a:off x="561123" y="1366469"/>
            <a:ext cx="6469152" cy="48282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GB" sz="2800" dirty="0"/>
          </a:p>
          <a:p>
            <a:r>
              <a:rPr lang="en-GB" sz="2800" dirty="0"/>
              <a:t>Link: </a:t>
            </a:r>
            <a:r>
              <a:rPr lang="en-GB" sz="2800" dirty="0">
                <a:hlinkClick r:id="rId5"/>
              </a:rPr>
              <a:t>https://github.com/JanaBog/Galaxies_workshop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To work with spreadsheets, open the data file: Galaxy Data -&gt; </a:t>
            </a:r>
            <a:r>
              <a:rPr lang="en-GB" sz="2800" dirty="0" err="1"/>
              <a:t>galaxy_data.csv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For the python notebook, open </a:t>
            </a:r>
            <a:r>
              <a:rPr lang="en-GB" sz="2800" dirty="0" err="1"/>
              <a:t>Analyzing_Galaxies_Star_Formation_and_Morphology.ipynb</a:t>
            </a:r>
            <a:r>
              <a:rPr lang="en-GB" sz="2800" dirty="0"/>
              <a:t>, then open in </a:t>
            </a:r>
            <a:r>
              <a:rPr lang="en-GB" sz="2800" dirty="0" err="1"/>
              <a:t>Colab</a:t>
            </a:r>
            <a:r>
              <a:rPr lang="en-GB" sz="2800" dirty="0"/>
              <a:t> to be able to run it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6797B-28DD-EDF1-C501-47EAD257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238" y="231830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50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F65E6-6BDD-4E3B-E86E-33459E049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2E048D-ABE6-431C-14C8-52E311123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C5A8D5-242A-DFE8-9F9F-4E7F6B1480C7}"/>
              </a:ext>
            </a:extLst>
          </p:cNvPr>
          <p:cNvSpPr txBox="1"/>
          <p:nvPr/>
        </p:nvSpPr>
        <p:spPr>
          <a:xfrm>
            <a:off x="3211561" y="240676"/>
            <a:ext cx="10340881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Discussion: What can we conclude?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46DD4-49D8-1F6C-6CD4-518494F482D7}"/>
              </a:ext>
            </a:extLst>
          </p:cNvPr>
          <p:cNvSpPr txBox="1"/>
          <p:nvPr/>
        </p:nvSpPr>
        <p:spPr>
          <a:xfrm>
            <a:off x="388479" y="1366469"/>
            <a:ext cx="11359573" cy="4893258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Does </a:t>
            </a:r>
            <a:r>
              <a:rPr lang="en-GB" sz="2400" dirty="0" err="1"/>
              <a:t>color</a:t>
            </a:r>
            <a:r>
              <a:rPr lang="en-GB" sz="2400" dirty="0"/>
              <a:t> mostly agree with our shape label?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Do the two curves peak at different u-r values, or mostly sit on top of each other?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5138738" algn="l"/>
              </a:tabLst>
            </a:pPr>
            <a:r>
              <a:rPr lang="en-GB" sz="2400" dirty="0"/>
              <a:t>If you had to pick one cutoff, where would you place it—and why? Is the rule of thumb at u-r=2.2 the best choice for this sample?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In which u-r range do the two groups mix the most? What does that say about confidence in labels there?</a:t>
            </a:r>
          </a:p>
          <a:p>
            <a:pPr marL="635000" indent="-3571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Can you spot bins where spiral-like galaxies appear at very red u-r or elliptical-like appear at very blue u-r? What might explain those cases?</a:t>
            </a:r>
          </a:p>
          <a:p>
            <a:pPr marL="635000" indent="-3571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For which u-r ranges would you feel most confident in the label, and least confident? What visual evidence from the plot supports that?</a:t>
            </a:r>
          </a:p>
          <a:p>
            <a:pPr marL="635000" indent="-3571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What extra clue could a second </a:t>
            </a:r>
            <a:r>
              <a:rPr lang="en-GB" sz="2400" dirty="0" err="1"/>
              <a:t>color</a:t>
            </a:r>
            <a:r>
              <a:rPr lang="en-GB" sz="2400" dirty="0"/>
              <a:t> (e.g., u-g or g-r) add to separate the groups?</a:t>
            </a:r>
          </a:p>
        </p:txBody>
      </p:sp>
    </p:spTree>
    <p:extLst>
      <p:ext uri="{BB962C8B-B14F-4D97-AF65-F5344CB8AC3E}">
        <p14:creationId xmlns:p14="http://schemas.microsoft.com/office/powerpoint/2010/main" val="4212014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743518-9B71-04E3-4703-6B1726D67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55B805-4631-4471-481C-476105878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7B8BFF-26FF-E671-B6D1-4DC33D785078}"/>
              </a:ext>
            </a:extLst>
          </p:cNvPr>
          <p:cNvSpPr txBox="1"/>
          <p:nvPr/>
        </p:nvSpPr>
        <p:spPr>
          <a:xfrm>
            <a:off x="3211561" y="240676"/>
            <a:ext cx="10340881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Activity 3: Working with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F34DE-F7C1-3916-749C-A64B38F3C218}"/>
              </a:ext>
            </a:extLst>
          </p:cNvPr>
          <p:cNvSpPr txBox="1"/>
          <p:nvPr/>
        </p:nvSpPr>
        <p:spPr>
          <a:xfrm>
            <a:off x="287364" y="894522"/>
            <a:ext cx="5848393" cy="5722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b="1" dirty="0"/>
              <a:t>Task 3.2:</a:t>
            </a:r>
            <a:r>
              <a:rPr lang="en-GB" sz="2800" dirty="0"/>
              <a:t> Using Two </a:t>
            </a:r>
            <a:r>
              <a:rPr lang="en-GB" sz="2800" dirty="0" err="1"/>
              <a:t>Colors</a:t>
            </a:r>
            <a:r>
              <a:rPr lang="en-GB" sz="2800" dirty="0"/>
              <a:t> on a </a:t>
            </a:r>
            <a:r>
              <a:rPr lang="en-GB" sz="2800" dirty="0" err="1"/>
              <a:t>Color</a:t>
            </a:r>
            <a:r>
              <a:rPr lang="en-GB" sz="2800" dirty="0"/>
              <a:t>–</a:t>
            </a:r>
            <a:r>
              <a:rPr lang="en-GB" sz="2800" dirty="0" err="1"/>
              <a:t>Color</a:t>
            </a:r>
            <a:r>
              <a:rPr lang="en-GB" sz="2800" dirty="0"/>
              <a:t> Diagram, g-r  vs u-g</a:t>
            </a:r>
          </a:p>
          <a:p>
            <a:endParaRPr lang="en-GB" sz="2400" dirty="0"/>
          </a:p>
          <a:p>
            <a:r>
              <a:rPr lang="en-GB" sz="2400" dirty="0"/>
              <a:t>Steps:</a:t>
            </a:r>
          </a:p>
          <a:p>
            <a:r>
              <a:rPr lang="en-GB" sz="2400" dirty="0"/>
              <a:t>1. Open the CSV file and make two new tables: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Table 1 (spirals): copy </a:t>
            </a:r>
            <a:r>
              <a:rPr lang="en-GB" sz="2400" dirty="0" err="1"/>
              <a:t>u_g</a:t>
            </a:r>
            <a:r>
              <a:rPr lang="en-GB" sz="2400" dirty="0"/>
              <a:t> (u–g) and </a:t>
            </a:r>
            <a:r>
              <a:rPr lang="en-GB" sz="2400" dirty="0" err="1"/>
              <a:t>g_r</a:t>
            </a:r>
            <a:r>
              <a:rPr lang="en-GB" sz="2400" dirty="0"/>
              <a:t> (g–r) values for spiral-like galaxies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Table 2 (ellipticals): copy the same columns for elliptical-like galaxies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AEEFB-FDC3-1C5F-D354-F8EB8F6CF5B1}"/>
              </a:ext>
            </a:extLst>
          </p:cNvPr>
          <p:cNvSpPr txBox="1"/>
          <p:nvPr/>
        </p:nvSpPr>
        <p:spPr>
          <a:xfrm>
            <a:off x="6389273" y="1783700"/>
            <a:ext cx="5546035" cy="48932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400" dirty="0"/>
              <a:t>2. Insert a chart: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Select both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Choose Insert → Chart → Scatter plot</a:t>
            </a:r>
          </a:p>
          <a:p>
            <a:endParaRPr lang="en-GB" sz="2400" dirty="0"/>
          </a:p>
          <a:p>
            <a:r>
              <a:rPr lang="en-GB" sz="2400" dirty="0"/>
              <a:t>3. Adjust the chart: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Put g–r on the X-axis and u–g on the Y-axis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Each galaxy = one dot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Spirals and ellipticals should show up in different </a:t>
            </a:r>
            <a:r>
              <a:rPr lang="en-GB" sz="2400" dirty="0" err="1"/>
              <a:t>colors</a:t>
            </a:r>
            <a:r>
              <a:rPr lang="en-GB" sz="2400" dirty="0"/>
              <a:t> automatically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Label axes clearly: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x-axis = “g–r (</a:t>
            </a:r>
            <a:r>
              <a:rPr lang="en-GB" sz="2400" dirty="0" err="1"/>
              <a:t>color</a:t>
            </a:r>
            <a:r>
              <a:rPr lang="en-GB" sz="2400" dirty="0"/>
              <a:t>)”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y-axis = “u–g (</a:t>
            </a:r>
            <a:r>
              <a:rPr lang="en-GB" sz="2400" dirty="0" err="1"/>
              <a:t>color</a:t>
            </a:r>
            <a:r>
              <a:rPr lang="en-GB" sz="2400" dirty="0"/>
              <a:t>)”</a:t>
            </a:r>
          </a:p>
        </p:txBody>
      </p:sp>
    </p:spTree>
    <p:extLst>
      <p:ext uri="{BB962C8B-B14F-4D97-AF65-F5344CB8AC3E}">
        <p14:creationId xmlns:p14="http://schemas.microsoft.com/office/powerpoint/2010/main" val="208707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55458" y="683235"/>
            <a:ext cx="6593075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Exploring the JWST Deep Field</a:t>
            </a:r>
          </a:p>
        </p:txBody>
      </p:sp>
      <p:pic>
        <p:nvPicPr>
          <p:cNvPr id="4" name="Picture 3" descr="Stars and galaxies in space&#10;&#10;AI-generated content may be incorrect.">
            <a:extLst>
              <a:ext uri="{FF2B5EF4-FFF2-40B4-BE49-F238E27FC236}">
                <a16:creationId xmlns:a16="http://schemas.microsoft.com/office/drawing/2014/main" id="{B9D1CD53-98CB-2443-2405-20FA82C82B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77" r="8443"/>
          <a:stretch>
            <a:fillRect/>
          </a:stretch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10BB10-D72C-8EE4-38CB-3788681E1688}"/>
              </a:ext>
            </a:extLst>
          </p:cNvPr>
          <p:cNvSpPr txBox="1"/>
          <p:nvPr/>
        </p:nvSpPr>
        <p:spPr>
          <a:xfrm>
            <a:off x="4955458" y="1736035"/>
            <a:ext cx="6865481" cy="448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A tiny patch of sky (size of a grain of sand at arm’s length) reveals thousands of galaxies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They stretch across cosmic time — from nearby to some of the earliest galaxies ever formed.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The bright points with diffraction spikes are stars in our Milky Way (foreground).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dirty="0"/>
              <a:t>Discussion Prompts: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dirty="0"/>
              <a:t>1. What different shapes and patterns do you notice?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dirty="0"/>
              <a:t>2. How might we group or classify them?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dirty="0"/>
              <a:t>3. Why are some galaxies redder or bluer?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dirty="0"/>
              <a:t>4. Which ones seem older or younger?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dirty="0"/>
              <a:t>5. What other data would astronomers want beyond an image?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FBD5A9-738F-5D74-3343-45E99CB23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871754-236A-3607-16E5-ABF9B98CD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902FF3-1F9E-9557-6334-4090B71EFD92}"/>
              </a:ext>
            </a:extLst>
          </p:cNvPr>
          <p:cNvSpPr txBox="1"/>
          <p:nvPr/>
        </p:nvSpPr>
        <p:spPr>
          <a:xfrm>
            <a:off x="3211561" y="240676"/>
            <a:ext cx="10340881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Activity 3: Working with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B1174-F488-C9B4-392E-64A4804449BD}"/>
              </a:ext>
            </a:extLst>
          </p:cNvPr>
          <p:cNvSpPr txBox="1"/>
          <p:nvPr/>
        </p:nvSpPr>
        <p:spPr>
          <a:xfrm>
            <a:off x="879178" y="1610139"/>
            <a:ext cx="5848393" cy="4412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b="1" dirty="0"/>
              <a:t>Task 3.2.1:</a:t>
            </a:r>
            <a:r>
              <a:rPr lang="en-GB" sz="2800" dirty="0"/>
              <a:t> Add the Mystery Dots</a:t>
            </a:r>
          </a:p>
          <a:p>
            <a:endParaRPr lang="en-GB" sz="2400" dirty="0"/>
          </a:p>
          <a:p>
            <a:r>
              <a:rPr lang="en-GB" sz="2400" dirty="0"/>
              <a:t>Steps:</a:t>
            </a:r>
          </a:p>
          <a:p>
            <a:pPr marL="457200" indent="-457200">
              <a:buAutoNum type="arabicPeriod"/>
            </a:pPr>
            <a:r>
              <a:rPr lang="en-GB" sz="2400" dirty="0"/>
              <a:t>Open the </a:t>
            </a:r>
            <a:r>
              <a:rPr lang="en-GB" sz="2400" dirty="0" err="1"/>
              <a:t>Mystery_Dots</a:t>
            </a:r>
            <a:r>
              <a:rPr lang="en-GB" sz="2400" dirty="0"/>
              <a:t> CSV file and add these data to your </a:t>
            </a:r>
            <a:r>
              <a:rPr lang="en-GB" sz="2400" dirty="0" err="1"/>
              <a:t>color-color</a:t>
            </a:r>
            <a:r>
              <a:rPr lang="en-GB" sz="2400" dirty="0"/>
              <a:t> diagram </a:t>
            </a:r>
          </a:p>
          <a:p>
            <a:pPr marL="457200" indent="-457200">
              <a:buAutoNum type="arabicPeriod"/>
            </a:pPr>
            <a:r>
              <a:rPr lang="en-GB" sz="2400" dirty="0"/>
              <a:t> Determine the type of galaxy the </a:t>
            </a:r>
            <a:r>
              <a:rPr lang="en-GB" sz="2400" dirty="0" err="1"/>
              <a:t>Mysery</a:t>
            </a:r>
            <a:r>
              <a:rPr lang="en-GB" sz="2400" dirty="0"/>
              <a:t> Dots represent, based on the position</a:t>
            </a:r>
          </a:p>
          <a:p>
            <a:pPr marL="457200" indent="-457200">
              <a:buAutoNum type="arabicPeriod"/>
            </a:pPr>
            <a:r>
              <a:rPr lang="en-GB" sz="2400" dirty="0"/>
              <a:t>Check your answers</a:t>
            </a:r>
          </a:p>
          <a:p>
            <a:pPr marL="457200" indent="-457200">
              <a:buAutoNum type="arabicPeriod"/>
            </a:pPr>
            <a:r>
              <a:rPr lang="en-GB" sz="2400" dirty="0"/>
              <a:t>Which did you get wrong? Why do you think that is?</a:t>
            </a:r>
          </a:p>
          <a:p>
            <a:pPr marL="457200" indent="-457200">
              <a:buAutoNum type="arabicPeriod"/>
            </a:pP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8F379-717B-2363-541C-7480F16433D3}"/>
              </a:ext>
            </a:extLst>
          </p:cNvPr>
          <p:cNvSpPr txBox="1"/>
          <p:nvPr/>
        </p:nvSpPr>
        <p:spPr>
          <a:xfrm>
            <a:off x="7606749" y="2293267"/>
            <a:ext cx="2352260" cy="3431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b="1" dirty="0"/>
              <a:t>The answer is: </a:t>
            </a:r>
          </a:p>
          <a:p>
            <a:r>
              <a:rPr lang="en-GB" sz="2800" b="1" dirty="0"/>
              <a:t>SSSEEESE</a:t>
            </a:r>
          </a:p>
          <a:p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25245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5BCEA-9D94-8CAA-0722-2C0700C83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8E1A81-0129-9812-4B80-819352F43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690687-762A-C225-EBEE-F66933DCA2B0}"/>
              </a:ext>
            </a:extLst>
          </p:cNvPr>
          <p:cNvSpPr txBox="1"/>
          <p:nvPr/>
        </p:nvSpPr>
        <p:spPr>
          <a:xfrm>
            <a:off x="3211561" y="240676"/>
            <a:ext cx="10340881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Discussion: What can we conclude?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4877E-71E4-65CF-9DA1-B8734F743C30}"/>
              </a:ext>
            </a:extLst>
          </p:cNvPr>
          <p:cNvSpPr txBox="1"/>
          <p:nvPr/>
        </p:nvSpPr>
        <p:spPr>
          <a:xfrm>
            <a:off x="536713" y="1366469"/>
            <a:ext cx="11290852" cy="4893258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Autofit/>
          </a:bodyPr>
          <a:lstStyle/>
          <a:p>
            <a:pPr>
              <a:spcAft>
                <a:spcPts val="1200"/>
              </a:spcAft>
            </a:pPr>
            <a:r>
              <a:rPr lang="en-GB" sz="2400" dirty="0"/>
              <a:t>- Better separation: Blue, star-forming systems tend to land in a different area than red, older systems — clearer than with one </a:t>
            </a:r>
            <a:r>
              <a:rPr lang="en-GB" sz="2400" dirty="0" err="1"/>
              <a:t>color</a:t>
            </a:r>
            <a:r>
              <a:rPr lang="en-GB" sz="2400" dirty="0"/>
              <a:t> alone.</a:t>
            </a:r>
          </a:p>
          <a:p>
            <a:pPr>
              <a:spcAft>
                <a:spcPts val="1200"/>
              </a:spcAft>
            </a:pPr>
            <a:r>
              <a:rPr lang="en-GB" sz="2400" dirty="0"/>
              <a:t>- Dust vs. stars (which way points move): Dust dims blue/UV more than red, so both u−g and g−r get larger—points slide up-right along a “reddening” arrow. Changing the stellar mix mostly changes the UV relative to blue, so points move mainly up/down (u−g changes more than g−r). Using two </a:t>
            </a:r>
            <a:r>
              <a:rPr lang="en-GB" sz="2400" dirty="0" err="1"/>
              <a:t>colors</a:t>
            </a:r>
            <a:r>
              <a:rPr lang="en-GB" sz="2400" dirty="0"/>
              <a:t> lets you tell these different directions apart.</a:t>
            </a:r>
          </a:p>
          <a:p>
            <a:pPr marL="317500">
              <a:spcAft>
                <a:spcPts val="1200"/>
              </a:spcAft>
            </a:pPr>
            <a:r>
              <a:rPr lang="en-GB" sz="2400" dirty="0"/>
              <a:t>- Find outliers: Very unusual objects (e.g., super-blue starbursts, active nuclei) stick out from the main clumps.</a:t>
            </a:r>
          </a:p>
          <a:p>
            <a:pPr marL="317500">
              <a:spcAft>
                <a:spcPts val="1200"/>
              </a:spcAft>
            </a:pPr>
            <a:r>
              <a:rPr lang="en-GB" sz="2400" dirty="0"/>
              <a:t>- Cross-check labels: If our shape label (from concentration) and </a:t>
            </a:r>
            <a:r>
              <a:rPr lang="en-GB" sz="2400" dirty="0" err="1"/>
              <a:t>color</a:t>
            </a:r>
            <a:r>
              <a:rPr lang="en-GB" sz="2400" dirty="0"/>
              <a:t> disagree, the diagram shows where and how they disagree.</a:t>
            </a:r>
          </a:p>
          <a:p>
            <a:pPr marL="317500">
              <a:spcAft>
                <a:spcPts val="1200"/>
              </a:spcAft>
            </a:pPr>
            <a:r>
              <a:rPr lang="en-GB" sz="2400" dirty="0"/>
              <a:t>- Quality sanity check: If your sample is reasonable, you’ll see recognizable clusters/“sequences.” Bad data points often sit in odd places.</a:t>
            </a:r>
          </a:p>
        </p:txBody>
      </p:sp>
    </p:spTree>
    <p:extLst>
      <p:ext uri="{BB962C8B-B14F-4D97-AF65-F5344CB8AC3E}">
        <p14:creationId xmlns:p14="http://schemas.microsoft.com/office/powerpoint/2010/main" val="901535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0B12EB-986F-39E3-EA8F-DD7DEAC0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A8B2B-0C24-AE36-C70A-89D630A12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024B8E-5455-13DE-F149-C6AD83954E6B}"/>
              </a:ext>
            </a:extLst>
          </p:cNvPr>
          <p:cNvSpPr txBox="1"/>
          <p:nvPr/>
        </p:nvSpPr>
        <p:spPr>
          <a:xfrm>
            <a:off x="3211560" y="240676"/>
            <a:ext cx="6588423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Activity 3: Working with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DFC2D-B065-853C-6E5A-1EF7777C14A1}"/>
              </a:ext>
            </a:extLst>
          </p:cNvPr>
          <p:cNvSpPr txBox="1"/>
          <p:nvPr/>
        </p:nvSpPr>
        <p:spPr>
          <a:xfrm>
            <a:off x="574729" y="1366469"/>
            <a:ext cx="5521272" cy="4092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b="1" dirty="0"/>
              <a:t>Task 3.3:</a:t>
            </a:r>
            <a:r>
              <a:rPr lang="en-GB" sz="2800" dirty="0"/>
              <a:t> </a:t>
            </a:r>
            <a:r>
              <a:rPr lang="en-GB" sz="2800" dirty="0" err="1"/>
              <a:t>Color</a:t>
            </a:r>
            <a:r>
              <a:rPr lang="en-GB" sz="2800" dirty="0"/>
              <a:t> vs. Redshift</a:t>
            </a:r>
          </a:p>
          <a:p>
            <a:r>
              <a:rPr lang="en-GB" sz="2400" dirty="0"/>
              <a:t>See how galaxy </a:t>
            </a:r>
            <a:r>
              <a:rPr lang="en-GB" sz="2400" dirty="0" err="1"/>
              <a:t>color</a:t>
            </a:r>
            <a:r>
              <a:rPr lang="en-GB" sz="2400" dirty="0"/>
              <a:t> (u–r) changes with distance (redshift). </a:t>
            </a:r>
          </a:p>
          <a:p>
            <a:endParaRPr lang="en-GB" sz="2400" dirty="0"/>
          </a:p>
          <a:p>
            <a:r>
              <a:rPr lang="en-GB" sz="2400" dirty="0"/>
              <a:t>Steps:</a:t>
            </a:r>
          </a:p>
          <a:p>
            <a:r>
              <a:rPr lang="en-GB" sz="2400" dirty="0"/>
              <a:t>1. From the CSV, make two tables: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Table 1: redshift  and </a:t>
            </a:r>
            <a:r>
              <a:rPr lang="en-GB" sz="2400" dirty="0" err="1"/>
              <a:t>color</a:t>
            </a:r>
            <a:r>
              <a:rPr lang="en-GB" sz="2400" dirty="0"/>
              <a:t> (</a:t>
            </a:r>
            <a:r>
              <a:rPr lang="en-GB" sz="2400" dirty="0" err="1"/>
              <a:t>u_r</a:t>
            </a:r>
            <a:r>
              <a:rPr lang="en-GB" sz="2400" dirty="0"/>
              <a:t>) for spiral-like galaxies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Table 2: redshift and </a:t>
            </a:r>
            <a:r>
              <a:rPr lang="en-GB" sz="2400" dirty="0" err="1"/>
              <a:t>color</a:t>
            </a:r>
            <a:r>
              <a:rPr lang="en-GB" sz="2400" dirty="0"/>
              <a:t> (</a:t>
            </a:r>
            <a:r>
              <a:rPr lang="en-GB" sz="2400" dirty="0" err="1"/>
              <a:t>u_r</a:t>
            </a:r>
            <a:r>
              <a:rPr lang="en-GB" sz="2400" dirty="0"/>
              <a:t>) for elliptical-like galaxies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2053F-4D79-9FBE-0ED5-37FD14969ADC}"/>
              </a:ext>
            </a:extLst>
          </p:cNvPr>
          <p:cNvSpPr txBox="1"/>
          <p:nvPr/>
        </p:nvSpPr>
        <p:spPr>
          <a:xfrm>
            <a:off x="6423121" y="1265903"/>
            <a:ext cx="5546035" cy="48932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400" dirty="0"/>
              <a:t>2. Insert a chart: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Select both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Choose Insert → Chart → Scatter plot</a:t>
            </a:r>
          </a:p>
          <a:p>
            <a:endParaRPr lang="en-GB" sz="2400" dirty="0"/>
          </a:p>
          <a:p>
            <a:r>
              <a:rPr lang="en-GB" sz="2400" dirty="0"/>
              <a:t>3. Adjust the chart: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x-axis = redshift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y-axis = u–r (</a:t>
            </a:r>
            <a:r>
              <a:rPr lang="en-GB" sz="2400" dirty="0" err="1"/>
              <a:t>color</a:t>
            </a:r>
            <a:r>
              <a:rPr lang="en-GB" sz="2400" dirty="0"/>
              <a:t> index)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Two groups should appear in different </a:t>
            </a:r>
            <a:r>
              <a:rPr lang="en-GB" sz="2400" dirty="0" err="1"/>
              <a:t>colors</a:t>
            </a:r>
            <a:r>
              <a:rPr lang="en-GB" sz="2400" dirty="0"/>
              <a:t> automatically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Add axis titles: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x = “Redshift 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y = “u–r (</a:t>
            </a:r>
            <a:r>
              <a:rPr lang="en-GB" sz="2400" dirty="0" err="1"/>
              <a:t>color</a:t>
            </a:r>
            <a:r>
              <a:rPr lang="en-GB" sz="2400" dirty="0"/>
              <a:t> index)”</a:t>
            </a:r>
          </a:p>
        </p:txBody>
      </p:sp>
    </p:spTree>
    <p:extLst>
      <p:ext uri="{BB962C8B-B14F-4D97-AF65-F5344CB8AC3E}">
        <p14:creationId xmlns:p14="http://schemas.microsoft.com/office/powerpoint/2010/main" val="2375617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F3FF0-4D51-C748-D28A-1D43A9C55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10553C-4314-46A3-EDEA-CB50B43AE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BEB90C-8B92-92BD-BB4C-5926D9B493EC}"/>
              </a:ext>
            </a:extLst>
          </p:cNvPr>
          <p:cNvSpPr txBox="1"/>
          <p:nvPr/>
        </p:nvSpPr>
        <p:spPr>
          <a:xfrm>
            <a:off x="3211561" y="240676"/>
            <a:ext cx="10340881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Discussion: What can we conclude?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F4471-73F3-AD97-2A50-8C084D09DB8E}"/>
              </a:ext>
            </a:extLst>
          </p:cNvPr>
          <p:cNvSpPr txBox="1"/>
          <p:nvPr/>
        </p:nvSpPr>
        <p:spPr>
          <a:xfrm>
            <a:off x="448986" y="2242784"/>
            <a:ext cx="11290852" cy="3859841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Do spiral-like and elliptical-like galaxies keep their relative ordering in u–r across z?</a:t>
            </a:r>
          </a:p>
          <a:p>
            <a:pPr>
              <a:spcAft>
                <a:spcPts val="1200"/>
              </a:spcAft>
            </a:pPr>
            <a:endParaRPr lang="en-GB" sz="32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Is there any overall drift in u–r with redshift for either group, or is it roughly flat here?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Where are the bands widest (most spread in </a:t>
            </a:r>
            <a:r>
              <a:rPr lang="en-GB" sz="3200" dirty="0" err="1"/>
              <a:t>colors</a:t>
            </a:r>
            <a:r>
              <a:rPr lang="en-GB" sz="3200" dirty="0"/>
              <a:t>)? What could cause that spread?</a:t>
            </a:r>
          </a:p>
          <a:p>
            <a:pPr>
              <a:spcAft>
                <a:spcPts val="1200"/>
              </a:spcAft>
            </a:pPr>
            <a:endParaRPr lang="en-GB" sz="32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If we extended to higher z, what new challenges might appear (fainter galaxies, stronger </a:t>
            </a:r>
            <a:r>
              <a:rPr lang="en-GB" sz="3200" dirty="0" err="1"/>
              <a:t>color</a:t>
            </a:r>
            <a:r>
              <a:rPr lang="en-GB" sz="3200" dirty="0"/>
              <a:t> shifts, more dust effects)?</a:t>
            </a:r>
          </a:p>
        </p:txBody>
      </p:sp>
    </p:spTree>
    <p:extLst>
      <p:ext uri="{BB962C8B-B14F-4D97-AF65-F5344CB8AC3E}">
        <p14:creationId xmlns:p14="http://schemas.microsoft.com/office/powerpoint/2010/main" val="3787425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8B8002-99A4-20F4-077B-6B62492C2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B71B94-9900-B596-2ED9-15531D17D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B0287-085A-15A7-CBA2-FD30DD6FE2F8}"/>
              </a:ext>
            </a:extLst>
          </p:cNvPr>
          <p:cNvSpPr txBox="1"/>
          <p:nvPr/>
        </p:nvSpPr>
        <p:spPr>
          <a:xfrm>
            <a:off x="1422518" y="592897"/>
            <a:ext cx="10340881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Workshop Recap: Our Journey Through Galaxies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0AB67-2CD2-20D4-F0DF-40199CB58F22}"/>
              </a:ext>
            </a:extLst>
          </p:cNvPr>
          <p:cNvSpPr txBox="1"/>
          <p:nvPr/>
        </p:nvSpPr>
        <p:spPr>
          <a:xfrm>
            <a:off x="428601" y="1478014"/>
            <a:ext cx="6627675" cy="4552122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Learned how astronomers collect data with SDSS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Explored </a:t>
            </a:r>
            <a:r>
              <a:rPr lang="en-GB" sz="2800" dirty="0" err="1"/>
              <a:t>colors</a:t>
            </a:r>
            <a:r>
              <a:rPr lang="en-GB" sz="2800" dirty="0"/>
              <a:t> &amp; magnitudes as clues to stellar populations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Practiced classifying galaxies: spirals vs ellipticals using concentration &amp; </a:t>
            </a:r>
            <a:r>
              <a:rPr lang="en-GB" sz="2800" dirty="0" err="1"/>
              <a:t>color</a:t>
            </a:r>
            <a:endParaRPr lang="en-GB" sz="28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Investigated </a:t>
            </a:r>
            <a:r>
              <a:rPr lang="en-GB" sz="2800" dirty="0" err="1"/>
              <a:t>color</a:t>
            </a:r>
            <a:r>
              <a:rPr lang="en-GB" sz="2800" dirty="0"/>
              <a:t> vs. redshift → how galaxies change over cosmic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8E9F5-D86D-26F9-1F7B-4E5367F5FA01}"/>
              </a:ext>
            </a:extLst>
          </p:cNvPr>
          <p:cNvSpPr txBox="1"/>
          <p:nvPr/>
        </p:nvSpPr>
        <p:spPr>
          <a:xfrm>
            <a:off x="7991061" y="2226364"/>
            <a:ext cx="401540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800" dirty="0"/>
              <a:t>Takeaway:</a:t>
            </a:r>
          </a:p>
          <a:p>
            <a:pPr>
              <a:spcAft>
                <a:spcPts val="1200"/>
              </a:spcAft>
            </a:pPr>
            <a:r>
              <a:rPr lang="en-GB" sz="2800" dirty="0"/>
              <a:t>Astronomy connects images, measurements, and theory to reveal the life stories of galaxies and their place in the universe.</a:t>
            </a:r>
          </a:p>
        </p:txBody>
      </p:sp>
    </p:spTree>
    <p:extLst>
      <p:ext uri="{BB962C8B-B14F-4D97-AF65-F5344CB8AC3E}">
        <p14:creationId xmlns:p14="http://schemas.microsoft.com/office/powerpoint/2010/main" val="1794008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13EA-2B3E-9F09-8CF1-7C7F0F21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737652"/>
          </a:xfrm>
        </p:spPr>
        <p:txBody>
          <a:bodyPr>
            <a:normAutofit/>
          </a:bodyPr>
          <a:lstStyle/>
          <a:p>
            <a:pPr algn="ctr"/>
            <a:r>
              <a:rPr lang="en-MK" sz="5400" dirty="0"/>
              <a:t>THANK YOu! </a:t>
            </a:r>
            <a:br>
              <a:rPr lang="en-MK" sz="5400" dirty="0"/>
            </a:br>
            <a:br>
              <a:rPr lang="en-MK" sz="5400" dirty="0"/>
            </a:br>
            <a:r>
              <a:rPr lang="en-MK" sz="5400" dirty="0"/>
              <a:t>Questions or Feedback?</a:t>
            </a:r>
          </a:p>
        </p:txBody>
      </p:sp>
    </p:spTree>
    <p:extLst>
      <p:ext uri="{BB962C8B-B14F-4D97-AF65-F5344CB8AC3E}">
        <p14:creationId xmlns:p14="http://schemas.microsoft.com/office/powerpoint/2010/main" val="198716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7B8CA-E765-8C2C-82A1-7ED0E1DC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A2FC9-FC60-AC16-66FF-3A5BAFB25A05}"/>
              </a:ext>
            </a:extLst>
          </p:cNvPr>
          <p:cNvSpPr txBox="1"/>
          <p:nvPr/>
        </p:nvSpPr>
        <p:spPr>
          <a:xfrm>
            <a:off x="685801" y="609600"/>
            <a:ext cx="5219699" cy="145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3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Meeting the Data – Sloan Digital Sky Survey (SDSS)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DBF45-3A75-5700-94C7-2A7041AB2ECC}"/>
              </a:ext>
            </a:extLst>
          </p:cNvPr>
          <p:cNvSpPr txBox="1"/>
          <p:nvPr/>
        </p:nvSpPr>
        <p:spPr>
          <a:xfrm>
            <a:off x="456892" y="2065867"/>
            <a:ext cx="6033654" cy="430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/>
              <a:t>SDSS is </a:t>
            </a:r>
            <a:r>
              <a:rPr lang="en-US" sz="2000" b="1" dirty="0"/>
              <a:t>giant sky-mapping project</a:t>
            </a:r>
            <a:r>
              <a:rPr lang="en-US" sz="2000" dirty="0"/>
              <a:t> with a telescope in New Mexico, USA.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/>
              <a:t>Provides </a:t>
            </a:r>
            <a:r>
              <a:rPr lang="en-US" sz="2000" b="1" dirty="0"/>
              <a:t>images + measurements</a:t>
            </a:r>
            <a:r>
              <a:rPr lang="en-US" sz="2000" dirty="0"/>
              <a:t> of millions of galaxies, stars, and quasars.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/>
              <a:t>One of the </a:t>
            </a:r>
            <a:r>
              <a:rPr lang="en-US" sz="2000" b="1" dirty="0"/>
              <a:t>most important tools</a:t>
            </a:r>
            <a:r>
              <a:rPr lang="en-US" sz="2000" dirty="0"/>
              <a:t> for studying galaxy formation and change.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dirty="0"/>
              <a:t>For each galaxy, SDSS gives us:</a:t>
            </a:r>
            <a:endParaRPr lang="en-US" sz="2000" dirty="0"/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/>
              <a:t>Brightness in different </a:t>
            </a:r>
            <a:r>
              <a:rPr lang="en-US" sz="2000" b="1" dirty="0"/>
              <a:t>colors (filters)</a:t>
            </a:r>
            <a:endParaRPr lang="en-US" sz="2000" dirty="0"/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dirty="0"/>
              <a:t>Distance</a:t>
            </a:r>
            <a:r>
              <a:rPr lang="en-US" sz="2000" dirty="0"/>
              <a:t> (redshift)</a:t>
            </a:r>
          </a:p>
          <a:p>
            <a:pPr marL="742950" lvl="1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b="1" dirty="0"/>
              <a:t>Shape</a:t>
            </a:r>
            <a:r>
              <a:rPr lang="en-US" sz="2000" dirty="0"/>
              <a:t> (spiral or elliptical)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000" dirty="0"/>
              <a:t>In this workshop, we’ll use a </a:t>
            </a:r>
            <a:r>
              <a:rPr lang="en-US" sz="2000" b="1" dirty="0"/>
              <a:t>small sample</a:t>
            </a:r>
            <a:r>
              <a:rPr lang="en-US" sz="2000" dirty="0"/>
              <a:t> to see how color &amp; shape link to star formation.</a:t>
            </a:r>
          </a:p>
        </p:txBody>
      </p:sp>
      <p:pic>
        <p:nvPicPr>
          <p:cNvPr id="6" name="Picture 5" descr="A circular image of a planet&#10;&#10;AI-generated content may be incorrect.">
            <a:extLst>
              <a:ext uri="{FF2B5EF4-FFF2-40B4-BE49-F238E27FC236}">
                <a16:creationId xmlns:a16="http://schemas.microsoft.com/office/drawing/2014/main" id="{650A7A06-67B3-C0F6-5253-D021367037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3128"/>
          <a:stretch>
            <a:fillRect/>
          </a:stretch>
        </p:blipFill>
        <p:spPr>
          <a:xfrm>
            <a:off x="6891361" y="929029"/>
            <a:ext cx="4843747" cy="466888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55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69E5E4-C183-6F8F-B5A0-78145F41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43AB2E-E02D-7334-56E6-1E4ACD908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6A51B0-2309-EDD7-3E9E-8D698F98A2C0}"/>
              </a:ext>
            </a:extLst>
          </p:cNvPr>
          <p:cNvSpPr txBox="1"/>
          <p:nvPr/>
        </p:nvSpPr>
        <p:spPr>
          <a:xfrm>
            <a:off x="4955458" y="683235"/>
            <a:ext cx="6593075" cy="885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SDSS Filters and Imaging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1763B-C2B4-AECA-8541-0F330B40172D}"/>
              </a:ext>
            </a:extLst>
          </p:cNvPr>
          <p:cNvSpPr txBox="1"/>
          <p:nvPr/>
        </p:nvSpPr>
        <p:spPr>
          <a:xfrm>
            <a:off x="4955458" y="1736034"/>
            <a:ext cx="6865481" cy="5089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SDSS takes not just one image → five in different filters: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000" dirty="0"/>
              <a:t>u → ultraviolet (invisible)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000" dirty="0"/>
              <a:t>g → green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000" dirty="0"/>
              <a:t>r → red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000" dirty="0" err="1"/>
              <a:t>i</a:t>
            </a:r>
            <a:r>
              <a:rPr lang="en-GB" sz="2000" dirty="0"/>
              <a:t>, z → infrared (beyond our eyes)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Combining filters = more information + </a:t>
            </a:r>
            <a:r>
              <a:rPr lang="en-GB" sz="2000" dirty="0" err="1"/>
              <a:t>colorful</a:t>
            </a:r>
            <a:r>
              <a:rPr lang="en-GB" sz="2000" dirty="0"/>
              <a:t> galaxy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We’ll use the u–r </a:t>
            </a:r>
            <a:r>
              <a:rPr lang="en-GB" sz="2000" dirty="0" err="1"/>
              <a:t>color</a:t>
            </a:r>
            <a:r>
              <a:rPr lang="en-GB" sz="2000" dirty="0"/>
              <a:t> (blue vs. red) to group galaxies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 will use a sample of SDSS galaxy data, which includes: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000" dirty="0"/>
              <a:t> Galaxy ID (name)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000" dirty="0"/>
              <a:t>Morphology (spiral/elliptical)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000" dirty="0"/>
              <a:t>Redshift (distance)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000" dirty="0"/>
              <a:t>Brightness in different filters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2000" dirty="0"/>
              <a:t>Galaxy radius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2000" dirty="0"/>
          </a:p>
          <a:p>
            <a:r>
              <a:rPr lang="en-GB" dirty="0"/>
              <a:t>Image: </a:t>
            </a:r>
            <a:r>
              <a:rPr lang="en-GB" sz="1600" dirty="0"/>
              <a:t>An illustration of SDSS camera and filters.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C78FC1-EED1-1A81-733C-F5CB54BD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9385" y="0"/>
            <a:ext cx="4955458" cy="682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04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65805" y="1028474"/>
            <a:ext cx="4351389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Accessing the data</a:t>
            </a:r>
          </a:p>
        </p:txBody>
      </p:sp>
      <p:pic>
        <p:nvPicPr>
          <p:cNvPr id="3" name="Picture 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856E7D6E-01E9-7803-24CD-17085DB9E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47" y="758879"/>
            <a:ext cx="7163103" cy="53723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9B85B-276F-F629-E097-5BA8D012FBD2}"/>
              </a:ext>
            </a:extLst>
          </p:cNvPr>
          <p:cNvSpPr txBox="1"/>
          <p:nvPr/>
        </p:nvSpPr>
        <p:spPr>
          <a:xfrm>
            <a:off x="7865805" y="2251587"/>
            <a:ext cx="4099735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Needs SQL code (easily generated with AI chatbots)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Here, data provided as a spreadsheet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For other interesting activities, check https://</a:t>
            </a:r>
            <a:r>
              <a:rPr lang="en-US" sz="2400" dirty="0" err="1"/>
              <a:t>voyages.sdss.org</a:t>
            </a:r>
            <a:r>
              <a:rPr lang="en-US" sz="2400" dirty="0"/>
              <a:t>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768105-619A-F142-460A-2119CF569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5126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003872-A2B0-E581-7297-A18026CC05D8}"/>
              </a:ext>
            </a:extLst>
          </p:cNvPr>
          <p:cNvSpPr txBox="1"/>
          <p:nvPr/>
        </p:nvSpPr>
        <p:spPr>
          <a:xfrm>
            <a:off x="6400799" y="609600"/>
            <a:ext cx="5582653" cy="1641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Galaxy Morphology –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The Shapes of the Universe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BB0B9-BDD9-D335-81FB-99610312DF3A}"/>
              </a:ext>
            </a:extLst>
          </p:cNvPr>
          <p:cNvSpPr txBox="1"/>
          <p:nvPr/>
        </p:nvSpPr>
        <p:spPr>
          <a:xfrm>
            <a:off x="6135335" y="2251587"/>
            <a:ext cx="5712534" cy="4309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chemeClr val="tx1"/>
              </a:buClr>
              <a:buSzPct val="100000"/>
            </a:pPr>
            <a:r>
              <a:rPr lang="en-US" sz="2400" dirty="0"/>
              <a:t>Galaxy morphology</a:t>
            </a:r>
            <a:r>
              <a:rPr lang="en-US" sz="2400" b="1" dirty="0"/>
              <a:t> = </a:t>
            </a:r>
            <a:r>
              <a:rPr lang="en-US" sz="2400" dirty="0"/>
              <a:t>the shape and structure of a galaxy</a:t>
            </a:r>
            <a:endParaRPr lang="en-US" sz="2400" b="1" dirty="0"/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b="1" dirty="0"/>
              <a:t>Spiral galaxies</a:t>
            </a:r>
            <a:r>
              <a:rPr lang="en-US" sz="2400" dirty="0"/>
              <a:t>: flat disks with spiral arms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b="1" dirty="0"/>
              <a:t>Elliptical galaxies</a:t>
            </a:r>
            <a:r>
              <a:rPr lang="en-US" sz="2400" dirty="0"/>
              <a:t>: round, smooth systems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b="1" dirty="0"/>
              <a:t>Irregular galaxies</a:t>
            </a:r>
            <a:r>
              <a:rPr lang="en-US" sz="2400" dirty="0"/>
              <a:t>: chaotic, no clear shape</a:t>
            </a:r>
          </a:p>
          <a:p>
            <a:pPr>
              <a:lnSpc>
                <a:spcPct val="90000"/>
              </a:lnSpc>
              <a:spcAft>
                <a:spcPts val="2400"/>
              </a:spcAft>
              <a:buClr>
                <a:schemeClr val="tx1"/>
              </a:buClr>
              <a:buSzPct val="100000"/>
            </a:pPr>
            <a:r>
              <a:rPr lang="en-US" sz="2400" dirty="0"/>
              <a:t>These shapes are not just appearances — they tell us about how stars formed, how galaxies evolved, and whether they have merged or interacted.</a:t>
            </a:r>
          </a:p>
          <a:p>
            <a:pPr>
              <a:lnSpc>
                <a:spcPct val="90000"/>
              </a:lnSpc>
              <a:spcAft>
                <a:spcPts val="2400"/>
              </a:spcAft>
              <a:buClr>
                <a:schemeClr val="tx1"/>
              </a:buClr>
              <a:buSzPct val="100000"/>
            </a:pPr>
            <a:r>
              <a:rPr lang="en-US" sz="2400" i="1" dirty="0"/>
              <a:t>Shown here: Hubble’s “Tuning Fork” diagram — a classic way of organizing galaxy shapes.</a:t>
            </a:r>
            <a:endParaRPr lang="en-US" sz="2400" dirty="0"/>
          </a:p>
        </p:txBody>
      </p:sp>
      <p:pic>
        <p:nvPicPr>
          <p:cNvPr id="5122" name="Picture 2" descr="A diagram of a spiral galaxy&#10;&#10;AI-generated content may be incorrect.">
            <a:extLst>
              <a:ext uri="{FF2B5EF4-FFF2-40B4-BE49-F238E27FC236}">
                <a16:creationId xmlns:a16="http://schemas.microsoft.com/office/drawing/2014/main" id="{8B007011-2452-CD13-D319-7F74B85D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132" y="1187999"/>
            <a:ext cx="5447070" cy="448021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052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EF94-A797-A243-A8AC-DA73D2E4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Activity 1:</a:t>
            </a:r>
            <a:r>
              <a:rPr lang="en-GB" dirty="0"/>
              <a:t> Galaxy Gallery </a:t>
            </a:r>
            <a:endParaRPr lang="en-M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ED77B-DF44-AD64-11CD-4F0BF48D6CC7}"/>
              </a:ext>
            </a:extLst>
          </p:cNvPr>
          <p:cNvSpPr txBox="1"/>
          <p:nvPr/>
        </p:nvSpPr>
        <p:spPr>
          <a:xfrm>
            <a:off x="898358" y="2277979"/>
            <a:ext cx="101314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Goal: Decide if each galaxy is a </a:t>
            </a:r>
            <a:r>
              <a:rPr lang="en-GB" sz="2400" b="1" dirty="0"/>
              <a:t>Spiral (S)</a:t>
            </a:r>
            <a:r>
              <a:rPr lang="en-GB" sz="2400" dirty="0"/>
              <a:t> or </a:t>
            </a:r>
            <a:r>
              <a:rPr lang="en-GB" sz="2400" b="1" dirty="0"/>
              <a:t>Elliptical (E)</a:t>
            </a:r>
            <a:r>
              <a:rPr lang="en-GB" sz="2400" dirty="0"/>
              <a:t>, then compare with the computer’s simple rule.</a:t>
            </a:r>
          </a:p>
          <a:p>
            <a:endParaRPr lang="en-GB" sz="2400" b="1" dirty="0"/>
          </a:p>
          <a:p>
            <a:r>
              <a:rPr lang="en-GB" sz="2400" b="1" dirty="0"/>
              <a:t>Instructions</a:t>
            </a:r>
            <a:endParaRPr lang="en-GB" sz="2400" dirty="0"/>
          </a:p>
          <a:p>
            <a:pPr marL="342900" indent="-342900">
              <a:buAutoNum type="arabicPeriod"/>
            </a:pPr>
            <a:r>
              <a:rPr lang="en-GB" sz="2400" b="1" dirty="0"/>
              <a:t>Look carefully</a:t>
            </a:r>
            <a:r>
              <a:rPr lang="en-GB" sz="2400" dirty="0"/>
              <a:t> at the 12 galaxies (3 per slide).</a:t>
            </a:r>
          </a:p>
          <a:p>
            <a:pPr marL="342900" indent="-342900">
              <a:buAutoNum type="arabicPeriod"/>
            </a:pPr>
            <a:r>
              <a:rPr lang="en-GB" sz="2400" b="1" dirty="0"/>
              <a:t>Individually</a:t>
            </a:r>
            <a:r>
              <a:rPr lang="en-GB" sz="2400" dirty="0"/>
              <a:t> decide for each: Spiral (S) or Elliptical (E).</a:t>
            </a:r>
          </a:p>
          <a:p>
            <a:pPr marL="342900" indent="-342900">
              <a:buAutoNum type="arabicPeriod"/>
            </a:pPr>
            <a:r>
              <a:rPr lang="en-GB" sz="2400" b="1" dirty="0"/>
              <a:t>Discussion in pairs</a:t>
            </a:r>
            <a:r>
              <a:rPr lang="en-GB" sz="2400" dirty="0"/>
              <a:t>: Compare your answers when all 12 are shown together.</a:t>
            </a:r>
          </a:p>
          <a:p>
            <a:pPr marL="342900" indent="-342900">
              <a:buFontTx/>
              <a:buAutoNum type="arabicPeriod"/>
            </a:pPr>
            <a:r>
              <a:rPr lang="en-GB" sz="2400" b="1" dirty="0"/>
              <a:t>Share and reveal</a:t>
            </a:r>
            <a:r>
              <a:rPr lang="en-GB" sz="2400" dirty="0"/>
              <a:t>: The computer’s “auto” label will be revealed as each group shares their best estimate.</a:t>
            </a:r>
          </a:p>
        </p:txBody>
      </p:sp>
    </p:spTree>
    <p:extLst>
      <p:ext uri="{BB962C8B-B14F-4D97-AF65-F5344CB8AC3E}">
        <p14:creationId xmlns:p14="http://schemas.microsoft.com/office/powerpoint/2010/main" val="29205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66" name="Group 6165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6160" name="Rectangle 615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1" name="Rectangle 616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50" name="Picture 6" descr="SDSS cutout #2 (objid 1237648704602243453)">
            <a:extLst>
              <a:ext uri="{FF2B5EF4-FFF2-40B4-BE49-F238E27FC236}">
                <a16:creationId xmlns:a16="http://schemas.microsoft.com/office/drawing/2014/main" id="{492D05BC-C721-4AB3-B3A2-99FEA7CB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63" name="Group 616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6164" name="Rectangle 616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5" name="Rectangle 616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8" name="Picture 4" descr="SDSS cutout #1 (objid 1237648675068445173)">
            <a:extLst>
              <a:ext uri="{FF2B5EF4-FFF2-40B4-BE49-F238E27FC236}">
                <a16:creationId xmlns:a16="http://schemas.microsoft.com/office/drawing/2014/main" id="{C28DE317-DEAE-37C5-88B4-AB460087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67" name="Group 616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6168" name="Rectangle 616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9" name="Rectangle 616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52" name="Picture 8" descr="SDSS cutout #3 (objid 1237648704044007728)">
            <a:extLst>
              <a:ext uri="{FF2B5EF4-FFF2-40B4-BE49-F238E27FC236}">
                <a16:creationId xmlns:a16="http://schemas.microsoft.com/office/drawing/2014/main" id="{86D7EEB0-7329-8B79-D043-A99801221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0690EB-9280-2C29-8CCC-2012BFF82285}"/>
              </a:ext>
            </a:extLst>
          </p:cNvPr>
          <p:cNvSpPr txBox="1"/>
          <p:nvPr/>
        </p:nvSpPr>
        <p:spPr>
          <a:xfrm>
            <a:off x="750863" y="4882437"/>
            <a:ext cx="30337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#1 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1237648675068445173</a:t>
            </a:r>
            <a:endParaRPr lang="en-M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F6816-4FC7-FE83-AB8C-A86BD98E482D}"/>
              </a:ext>
            </a:extLst>
          </p:cNvPr>
          <p:cNvSpPr txBox="1"/>
          <p:nvPr/>
        </p:nvSpPr>
        <p:spPr>
          <a:xfrm>
            <a:off x="4487332" y="4882437"/>
            <a:ext cx="30337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#2 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1237648704602243453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62163-8583-92A1-137A-411334F03BE3}"/>
              </a:ext>
            </a:extLst>
          </p:cNvPr>
          <p:cNvSpPr txBox="1"/>
          <p:nvPr/>
        </p:nvSpPr>
        <p:spPr>
          <a:xfrm>
            <a:off x="8271991" y="4882437"/>
            <a:ext cx="30337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#3 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</a:rPr>
              <a:t>objid</a:t>
            </a:r>
            <a:r>
              <a:rPr lang="en-GB" dirty="0">
                <a:solidFill>
                  <a:schemeClr val="bg1"/>
                </a:solidFill>
              </a:rPr>
              <a:t>: 1237648704044007728</a:t>
            </a:r>
          </a:p>
          <a:p>
            <a:pPr algn="ctr"/>
            <a:endParaRPr lang="en-MK" dirty="0"/>
          </a:p>
        </p:txBody>
      </p:sp>
    </p:spTree>
    <p:extLst>
      <p:ext uri="{BB962C8B-B14F-4D97-AF65-F5344CB8AC3E}">
        <p14:creationId xmlns:p14="http://schemas.microsoft.com/office/powerpoint/2010/main" val="3154096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554</TotalTime>
  <Words>2636</Words>
  <Application>Microsoft Macintosh PowerPoint</Application>
  <PresentationFormat>Widescreen</PresentationFormat>
  <Paragraphs>343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Arial</vt:lpstr>
      <vt:lpstr>Calibri</vt:lpstr>
      <vt:lpstr>Calibri Light</vt:lpstr>
      <vt:lpstr>Courier New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1: Galaxy Gallery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 and concusions</vt:lpstr>
      <vt:lpstr>PowerPoint Presentation</vt:lpstr>
      <vt:lpstr>PowerPoint Presentation</vt:lpstr>
      <vt:lpstr>Activity 2: Concentration Ladder — Order from Most to Least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  Questions or Feedback?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BOGDANOSKA Jana</cp:lastModifiedBy>
  <cp:revision>15</cp:revision>
  <dcterms:created xsi:type="dcterms:W3CDTF">2013-01-27T09:14:16Z</dcterms:created>
  <dcterms:modified xsi:type="dcterms:W3CDTF">2025-09-24T21:39:48Z</dcterms:modified>
  <cp:category/>
</cp:coreProperties>
</file>